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5.JPG" ContentType="image/gif"/>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317" r:id="rId3"/>
    <p:sldId id="272" r:id="rId4"/>
    <p:sldId id="302" r:id="rId5"/>
    <p:sldId id="301" r:id="rId6"/>
    <p:sldId id="303" r:id="rId7"/>
    <p:sldId id="257" r:id="rId8"/>
    <p:sldId id="296" r:id="rId9"/>
    <p:sldId id="258" r:id="rId10"/>
    <p:sldId id="284" r:id="rId11"/>
    <p:sldId id="287" r:id="rId12"/>
    <p:sldId id="304" r:id="rId13"/>
    <p:sldId id="290" r:id="rId14"/>
    <p:sldId id="289" r:id="rId15"/>
    <p:sldId id="259" r:id="rId16"/>
    <p:sldId id="260" r:id="rId17"/>
    <p:sldId id="288" r:id="rId18"/>
    <p:sldId id="261" r:id="rId19"/>
    <p:sldId id="315" r:id="rId20"/>
    <p:sldId id="297" r:id="rId21"/>
    <p:sldId id="273" r:id="rId22"/>
    <p:sldId id="275" r:id="rId23"/>
    <p:sldId id="276" r:id="rId24"/>
    <p:sldId id="278" r:id="rId25"/>
    <p:sldId id="280" r:id="rId26"/>
    <p:sldId id="281" r:id="rId27"/>
    <p:sldId id="282" r:id="rId28"/>
    <p:sldId id="283" r:id="rId29"/>
    <p:sldId id="314" r:id="rId30"/>
    <p:sldId id="298" r:id="rId31"/>
    <p:sldId id="299" r:id="rId32"/>
    <p:sldId id="300" r:id="rId33"/>
    <p:sldId id="318" r:id="rId34"/>
    <p:sldId id="285" r:id="rId35"/>
    <p:sldId id="279" r:id="rId36"/>
    <p:sldId id="277" r:id="rId37"/>
    <p:sldId id="274" r:id="rId38"/>
    <p:sldId id="313" r:id="rId39"/>
    <p:sldId id="291" r:id="rId40"/>
    <p:sldId id="292" r:id="rId41"/>
    <p:sldId id="312" r:id="rId42"/>
    <p:sldId id="263" r:id="rId43"/>
    <p:sldId id="311" r:id="rId44"/>
    <p:sldId id="264" r:id="rId45"/>
    <p:sldId id="293" r:id="rId46"/>
    <p:sldId id="310" r:id="rId47"/>
    <p:sldId id="265" r:id="rId48"/>
    <p:sldId id="294" r:id="rId49"/>
    <p:sldId id="295" r:id="rId50"/>
    <p:sldId id="309" r:id="rId51"/>
    <p:sldId id="266" r:id="rId52"/>
    <p:sldId id="267" r:id="rId53"/>
    <p:sldId id="308" r:id="rId54"/>
    <p:sldId id="268" r:id="rId55"/>
    <p:sldId id="307" r:id="rId56"/>
    <p:sldId id="269" r:id="rId57"/>
    <p:sldId id="305" r:id="rId58"/>
    <p:sldId id="270" r:id="rId59"/>
    <p:sldId id="306" r:id="rId60"/>
    <p:sldId id="271" r:id="rId61"/>
    <p:sldId id="316" r:id="rId62"/>
    <p:sldId id="319"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30" autoAdjust="0"/>
    <p:restoredTop sz="90909" autoAdjust="0"/>
  </p:normalViewPr>
  <p:slideViewPr>
    <p:cSldViewPr snapToGrid="0" showGuides="1">
      <p:cViewPr varScale="1">
        <p:scale>
          <a:sx n="87" d="100"/>
          <a:sy n="87" d="100"/>
        </p:scale>
        <p:origin x="90" y="348"/>
      </p:cViewPr>
      <p:guideLst>
        <p:guide orient="horz" pos="2115"/>
        <p:guide pos="3795"/>
      </p:guideLst>
    </p:cSldViewPr>
  </p:slideViewPr>
  <p:outlineViewPr>
    <p:cViewPr>
      <p:scale>
        <a:sx n="20" d="100"/>
        <a:sy n="20" d="100"/>
      </p:scale>
      <p:origin x="0" y="-458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Lst>
  </p:outlineViewPr>
  <p:notesTextViewPr>
    <p:cViewPr>
      <p:scale>
        <a:sx n="1" d="1"/>
        <a:sy n="1" d="1"/>
      </p:scale>
      <p:origin x="0" y="0"/>
    </p:cViewPr>
  </p:notesTextViewPr>
  <p:sorterViewPr>
    <p:cViewPr>
      <p:scale>
        <a:sx n="25" d="100"/>
        <a:sy n="25" d="100"/>
      </p:scale>
      <p:origin x="0" y="-24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3" Type="http://schemas.openxmlformats.org/officeDocument/2006/relationships/slide" Target="slides/slide16.xml"/><Relationship Id="rId18" Type="http://schemas.openxmlformats.org/officeDocument/2006/relationships/slide" Target="slides/slide23.xml"/><Relationship Id="rId26" Type="http://schemas.openxmlformats.org/officeDocument/2006/relationships/slide" Target="slides/slide32.xml"/><Relationship Id="rId39" Type="http://schemas.openxmlformats.org/officeDocument/2006/relationships/slide" Target="slides/slide54.xml"/><Relationship Id="rId21" Type="http://schemas.openxmlformats.org/officeDocument/2006/relationships/slide" Target="slides/slide26.xml"/><Relationship Id="rId34" Type="http://schemas.openxmlformats.org/officeDocument/2006/relationships/slide" Target="slides/slide47.xml"/><Relationship Id="rId42" Type="http://schemas.openxmlformats.org/officeDocument/2006/relationships/slide" Target="slides/slide60.xml"/><Relationship Id="rId7" Type="http://schemas.openxmlformats.org/officeDocument/2006/relationships/slide" Target="slides/slide9.xml"/><Relationship Id="rId2" Type="http://schemas.openxmlformats.org/officeDocument/2006/relationships/slide" Target="slides/slide4.xml"/><Relationship Id="rId16" Type="http://schemas.openxmlformats.org/officeDocument/2006/relationships/slide" Target="slides/slide21.xml"/><Relationship Id="rId20" Type="http://schemas.openxmlformats.org/officeDocument/2006/relationships/slide" Target="slides/slide25.xml"/><Relationship Id="rId29" Type="http://schemas.openxmlformats.org/officeDocument/2006/relationships/slide" Target="slides/slide37.xml"/><Relationship Id="rId41" Type="http://schemas.openxmlformats.org/officeDocument/2006/relationships/slide" Target="slides/slide58.xml"/><Relationship Id="rId1" Type="http://schemas.openxmlformats.org/officeDocument/2006/relationships/slide" Target="slides/slide1.xml"/><Relationship Id="rId6" Type="http://schemas.openxmlformats.org/officeDocument/2006/relationships/slide" Target="slides/slide8.xml"/><Relationship Id="rId11" Type="http://schemas.openxmlformats.org/officeDocument/2006/relationships/slide" Target="slides/slide13.xml"/><Relationship Id="rId24" Type="http://schemas.openxmlformats.org/officeDocument/2006/relationships/slide" Target="slides/slide30.xml"/><Relationship Id="rId32" Type="http://schemas.openxmlformats.org/officeDocument/2006/relationships/slide" Target="slides/slide44.xml"/><Relationship Id="rId37" Type="http://schemas.openxmlformats.org/officeDocument/2006/relationships/slide" Target="slides/slide51.xml"/><Relationship Id="rId40" Type="http://schemas.openxmlformats.org/officeDocument/2006/relationships/slide" Target="slides/slide56.xml"/><Relationship Id="rId5" Type="http://schemas.openxmlformats.org/officeDocument/2006/relationships/slide" Target="slides/slide7.xml"/><Relationship Id="rId15" Type="http://schemas.openxmlformats.org/officeDocument/2006/relationships/slide" Target="slides/slide20.xml"/><Relationship Id="rId23" Type="http://schemas.openxmlformats.org/officeDocument/2006/relationships/slide" Target="slides/slide28.xml"/><Relationship Id="rId28" Type="http://schemas.openxmlformats.org/officeDocument/2006/relationships/slide" Target="slides/slide36.xml"/><Relationship Id="rId36" Type="http://schemas.openxmlformats.org/officeDocument/2006/relationships/slide" Target="slides/slide49.xml"/><Relationship Id="rId10" Type="http://schemas.openxmlformats.org/officeDocument/2006/relationships/slide" Target="slides/slide12.xml"/><Relationship Id="rId19" Type="http://schemas.openxmlformats.org/officeDocument/2006/relationships/slide" Target="slides/slide24.xml"/><Relationship Id="rId31" Type="http://schemas.openxmlformats.org/officeDocument/2006/relationships/slide" Target="slides/slide42.xml"/><Relationship Id="rId44" Type="http://schemas.openxmlformats.org/officeDocument/2006/relationships/slide" Target="slides/slide62.xml"/><Relationship Id="rId4" Type="http://schemas.openxmlformats.org/officeDocument/2006/relationships/slide" Target="slides/slide6.xml"/><Relationship Id="rId9" Type="http://schemas.openxmlformats.org/officeDocument/2006/relationships/slide" Target="slides/slide11.xml"/><Relationship Id="rId14" Type="http://schemas.openxmlformats.org/officeDocument/2006/relationships/slide" Target="slides/slide17.xml"/><Relationship Id="rId22" Type="http://schemas.openxmlformats.org/officeDocument/2006/relationships/slide" Target="slides/slide27.xml"/><Relationship Id="rId27" Type="http://schemas.openxmlformats.org/officeDocument/2006/relationships/slide" Target="slides/slide35.xml"/><Relationship Id="rId30" Type="http://schemas.openxmlformats.org/officeDocument/2006/relationships/slide" Target="slides/slide39.xml"/><Relationship Id="rId35" Type="http://schemas.openxmlformats.org/officeDocument/2006/relationships/slide" Target="slides/slide48.xml"/><Relationship Id="rId43" Type="http://schemas.openxmlformats.org/officeDocument/2006/relationships/slide" Target="slides/slide61.xml"/><Relationship Id="rId8" Type="http://schemas.openxmlformats.org/officeDocument/2006/relationships/slide" Target="slides/slide10.xml"/><Relationship Id="rId3" Type="http://schemas.openxmlformats.org/officeDocument/2006/relationships/slide" Target="slides/slide5.xml"/><Relationship Id="rId12" Type="http://schemas.openxmlformats.org/officeDocument/2006/relationships/slide" Target="slides/slide15.xml"/><Relationship Id="rId17" Type="http://schemas.openxmlformats.org/officeDocument/2006/relationships/slide" Target="slides/slide22.xml"/><Relationship Id="rId25" Type="http://schemas.openxmlformats.org/officeDocument/2006/relationships/slide" Target="slides/slide31.xml"/><Relationship Id="rId33" Type="http://schemas.openxmlformats.org/officeDocument/2006/relationships/slide" Target="slides/slide45.xml"/><Relationship Id="rId3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488010-CBC8-4186-8C33-B6F5C7BA6058}" type="datetimeFigureOut">
              <a:rPr lang="es-ES" smtClean="0"/>
              <a:t>08/03/2017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6E9C99-C2BB-40BE-A746-38128A25BD55}" type="slidenum">
              <a:rPr lang="es-ES" smtClean="0"/>
              <a:t>‹Nº›</a:t>
            </a:fld>
            <a:endParaRPr lang="es-ES"/>
          </a:p>
        </p:txBody>
      </p:sp>
    </p:spTree>
    <p:extLst>
      <p:ext uri="{BB962C8B-B14F-4D97-AF65-F5344CB8AC3E}">
        <p14:creationId xmlns:p14="http://schemas.microsoft.com/office/powerpoint/2010/main" val="3217656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76E9C99-C2BB-40BE-A746-38128A25BD55}" type="slidenum">
              <a:rPr lang="es-ES" smtClean="0"/>
              <a:t>21</a:t>
            </a:fld>
            <a:endParaRPr lang="es-ES"/>
          </a:p>
        </p:txBody>
      </p:sp>
    </p:spTree>
    <p:extLst>
      <p:ext uri="{BB962C8B-B14F-4D97-AF65-F5344CB8AC3E}">
        <p14:creationId xmlns:p14="http://schemas.microsoft.com/office/powerpoint/2010/main" val="2751156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fld id="{776E9C99-C2BB-40BE-A746-38128A25BD55}" type="slidenum">
              <a:rPr lang="es-ES" smtClean="0"/>
              <a:t>32</a:t>
            </a:fld>
            <a:endParaRPr lang="es-ES"/>
          </a:p>
        </p:txBody>
      </p:sp>
    </p:spTree>
    <p:extLst>
      <p:ext uri="{BB962C8B-B14F-4D97-AF65-F5344CB8AC3E}">
        <p14:creationId xmlns:p14="http://schemas.microsoft.com/office/powerpoint/2010/main" val="3298543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3/8/2017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audio1.wav"/><Relationship Id="rId7" Type="http://schemas.microsoft.com/office/2007/relationships/hdphoto" Target="../media/hdphoto4.wdp"/><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12.pn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xml"/><Relationship Id="rId4" Type="http://schemas.openxmlformats.org/officeDocument/2006/relationships/slide" Target="slide34.xml"/></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audio" Target="../media/audio1.wav"/><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3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13" Type="http://schemas.openxmlformats.org/officeDocument/2006/relationships/slide" Target="slide16.xml"/><Relationship Id="rId18" Type="http://schemas.openxmlformats.org/officeDocument/2006/relationships/slide" Target="slide21.xml"/><Relationship Id="rId26" Type="http://schemas.openxmlformats.org/officeDocument/2006/relationships/slide" Target="slide29.xml"/><Relationship Id="rId39" Type="http://schemas.openxmlformats.org/officeDocument/2006/relationships/slide" Target="slide55.xml"/><Relationship Id="rId21" Type="http://schemas.openxmlformats.org/officeDocument/2006/relationships/slide" Target="slide24.xml"/><Relationship Id="rId34" Type="http://schemas.openxmlformats.org/officeDocument/2006/relationships/slide" Target="slide46.xml"/><Relationship Id="rId42" Type="http://schemas.openxmlformats.org/officeDocument/2006/relationships/slide" Target="slide61.xml"/><Relationship Id="rId7" Type="http://schemas.openxmlformats.org/officeDocument/2006/relationships/slide" Target="slide8.xml"/><Relationship Id="rId2" Type="http://schemas.openxmlformats.org/officeDocument/2006/relationships/slide" Target="slide3.xml"/><Relationship Id="rId16" Type="http://schemas.openxmlformats.org/officeDocument/2006/relationships/slide" Target="slide19.xml"/><Relationship Id="rId20" Type="http://schemas.openxmlformats.org/officeDocument/2006/relationships/slide" Target="slide23.xml"/><Relationship Id="rId29" Type="http://schemas.openxmlformats.org/officeDocument/2006/relationships/slide" Target="slide32.xml"/><Relationship Id="rId41" Type="http://schemas.openxmlformats.org/officeDocument/2006/relationships/slide" Target="slide59.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4.xml"/><Relationship Id="rId24" Type="http://schemas.openxmlformats.org/officeDocument/2006/relationships/slide" Target="slide27.xml"/><Relationship Id="rId32" Type="http://schemas.openxmlformats.org/officeDocument/2006/relationships/slide" Target="slide41.xml"/><Relationship Id="rId37" Type="http://schemas.openxmlformats.org/officeDocument/2006/relationships/slide" Target="slide52.xml"/><Relationship Id="rId40" Type="http://schemas.openxmlformats.org/officeDocument/2006/relationships/slide" Target="slide57.xml"/><Relationship Id="rId5" Type="http://schemas.openxmlformats.org/officeDocument/2006/relationships/slide" Target="slide6.xml"/><Relationship Id="rId15" Type="http://schemas.openxmlformats.org/officeDocument/2006/relationships/slide" Target="slide18.xml"/><Relationship Id="rId23" Type="http://schemas.openxmlformats.org/officeDocument/2006/relationships/slide" Target="slide26.xml"/><Relationship Id="rId28" Type="http://schemas.openxmlformats.org/officeDocument/2006/relationships/slide" Target="slide31.xml"/><Relationship Id="rId36" Type="http://schemas.openxmlformats.org/officeDocument/2006/relationships/slide" Target="slide51.xml"/><Relationship Id="rId10" Type="http://schemas.openxmlformats.org/officeDocument/2006/relationships/slide" Target="slide13.xml"/><Relationship Id="rId19" Type="http://schemas.openxmlformats.org/officeDocument/2006/relationships/slide" Target="slide22.xml"/><Relationship Id="rId31" Type="http://schemas.openxmlformats.org/officeDocument/2006/relationships/slide" Target="slide38.xml"/><Relationship Id="rId44" Type="http://schemas.openxmlformats.org/officeDocument/2006/relationships/audio" Target="../media/audio1.wav"/><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7.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33.xml"/><Relationship Id="rId35" Type="http://schemas.openxmlformats.org/officeDocument/2006/relationships/slide" Target="slide50.xml"/><Relationship Id="rId43" Type="http://schemas.openxmlformats.org/officeDocument/2006/relationships/slide" Target="slide2.xml"/><Relationship Id="rId8" Type="http://schemas.openxmlformats.org/officeDocument/2006/relationships/slide" Target="slide9.xml"/><Relationship Id="rId3" Type="http://schemas.openxmlformats.org/officeDocument/2006/relationships/slide" Target="slide4.xml"/><Relationship Id="rId12" Type="http://schemas.openxmlformats.org/officeDocument/2006/relationships/slide" Target="slide15.xml"/><Relationship Id="rId17" Type="http://schemas.openxmlformats.org/officeDocument/2006/relationships/slide" Target="slide20.xml"/><Relationship Id="rId25" Type="http://schemas.openxmlformats.org/officeDocument/2006/relationships/slide" Target="slide28.xml"/><Relationship Id="rId33" Type="http://schemas.openxmlformats.org/officeDocument/2006/relationships/slide" Target="slide43.xml"/><Relationship Id="rId38" Type="http://schemas.openxmlformats.org/officeDocument/2006/relationships/slide" Target="slide53.xml"/></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audio" Target="../media/audio1.wav"/><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slide" Target="slide2.xml"/><Relationship Id="rId5" Type="http://schemas.microsoft.com/office/2007/relationships/hdphoto" Target="../media/hdphoto9.wdp"/><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audio" Target="../media/audio1.wav"/><Relationship Id="rId3" Type="http://schemas.openxmlformats.org/officeDocument/2006/relationships/slide" Target="slide37.xml"/><Relationship Id="rId7" Type="http://schemas.microsoft.com/office/2007/relationships/hdphoto" Target="../media/hdphoto11.wdp"/><Relationship Id="rId12"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microsoft.com/office/2007/relationships/hdphoto" Target="../media/hdphoto10.wdp"/><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 Target="slide27.xml"/><Relationship Id="rId7" Type="http://schemas.openxmlformats.org/officeDocument/2006/relationships/slide" Target="slide2.xml"/><Relationship Id="rId2" Type="http://schemas.openxmlformats.org/officeDocument/2006/relationships/slide" Target="slide37.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7.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 Target="slide36.xml"/><Relationship Id="rId7" Type="http://schemas.openxmlformats.org/officeDocument/2006/relationships/slide" Target="slide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12.wdp"/><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 Target="slide35.xml"/><Relationship Id="rId7" Type="http://schemas.microsoft.com/office/2007/relationships/hdphoto" Target="../media/hdphoto14.wdp"/><Relationship Id="rId12" Type="http://schemas.openxmlformats.org/officeDocument/2006/relationships/audio" Target="../media/audio1.wav"/><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slide" Target="slide2.xml"/><Relationship Id="rId5" Type="http://schemas.microsoft.com/office/2007/relationships/hdphoto" Target="../media/hdphoto13.wdp"/><Relationship Id="rId10" Type="http://schemas.openxmlformats.org/officeDocument/2006/relationships/slide" Target="slide25.xml"/><Relationship Id="rId4" Type="http://schemas.openxmlformats.org/officeDocument/2006/relationships/image" Target="../media/image36.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xml"/><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slide" Target="slide52.xml"/><Relationship Id="rId7" Type="http://schemas.microsoft.com/office/2007/relationships/hdphoto" Target="../media/hdphoto15.wdp"/><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audio" Target="../media/audio1.wav"/><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hyperlink" Target="http://www.fairchildsemi.com/about-fairchild/company-overview/" TargetMode="Externa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bcove.me/tu3vg2nq" TargetMode="External"/><Relationship Id="rId5" Type="http://schemas.microsoft.com/office/2007/relationships/hdphoto" Target="../media/hdphoto16.wdp"/><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audio" Target="../media/audio1.wav"/><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6.emf"/><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47.png"/><Relationship Id="rId4" Type="http://schemas.openxmlformats.org/officeDocument/2006/relationships/audio" Target="../media/audio1.wav"/></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19.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audio" Target="../media/audio1.wav"/><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audio" Target="../media/audio1.wav"/><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37.xml"/><Relationship Id="rId4" Type="http://schemas.openxmlformats.org/officeDocument/2006/relationships/slide" Target="slide3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audio" Target="../media/audio1.wav"/><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slide" Target="slide2.xml"/><Relationship Id="rId5" Type="http://schemas.microsoft.com/office/2007/relationships/hdphoto" Target="../media/hdphoto13.wdp"/><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hdphoto" Target="../media/hdphoto20.wdp"/><Relationship Id="rId7" Type="http://schemas.openxmlformats.org/officeDocument/2006/relationships/audio" Target="../media/audio1.wav"/><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slide" Target="slide2.xml"/><Relationship Id="rId5" Type="http://schemas.microsoft.com/office/2007/relationships/hdphoto" Target="../media/hdphoto21.wdp"/><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24.wdp"/><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6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www.facebook.com/juanfrancisco.gasparchiquito" TargetMode="External"/><Relationship Id="rId13" Type="http://schemas.openxmlformats.org/officeDocument/2006/relationships/hyperlink" Target="mailto:juancampo13@hotmail.com" TargetMode="External"/><Relationship Id="rId3" Type="http://schemas.openxmlformats.org/officeDocument/2006/relationships/hyperlink" Target="https://twitter.com/GASPAR_CHIQUITO" TargetMode="External"/><Relationship Id="rId7" Type="http://schemas.microsoft.com/office/2007/relationships/hdphoto" Target="../media/hdphoto25.wdp"/><Relationship Id="rId12" Type="http://schemas.openxmlformats.org/officeDocument/2006/relationships/image" Target="../media/image8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hyperlink" Target="http://www.slideshare.net/juanfranciscogasparchiquito" TargetMode="External"/><Relationship Id="rId5" Type="http://schemas.openxmlformats.org/officeDocument/2006/relationships/hyperlink" Target="https://www.youtube.com/channel/UCjqRmjx3phQo1E1ugFBUaMw" TargetMode="External"/><Relationship Id="rId15" Type="http://schemas.openxmlformats.org/officeDocument/2006/relationships/slide" Target="slide2.xml"/><Relationship Id="rId10" Type="http://schemas.microsoft.com/office/2007/relationships/hdphoto" Target="../media/hdphoto26.wdp"/><Relationship Id="rId4" Type="http://schemas.openxmlformats.org/officeDocument/2006/relationships/image" Target="../media/image81.png"/><Relationship Id="rId9" Type="http://schemas.openxmlformats.org/officeDocument/2006/relationships/image" Target="../media/image83.png"/><Relationship Id="rId1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2436813" y="2602573"/>
            <a:ext cx="8915399" cy="1005481"/>
          </a:xfrm>
        </p:spPr>
        <p:txBody>
          <a:bodyPr>
            <a:normAutofit/>
          </a:bodyPr>
          <a:lstStyle/>
          <a:p>
            <a:r>
              <a:rPr lang="es-ES" dirty="0" smtClean="0">
                <a:solidFill>
                  <a:srgbClr val="00B050"/>
                </a:solidFill>
                <a:latin typeface="Calibri" panose="020F0502020204030204" pitchFamily="34" charset="0"/>
                <a:cs typeface="Calibri" panose="020F0502020204030204" pitchFamily="34" charset="0"/>
              </a:rPr>
              <a:t>Familias Lógicas</a:t>
            </a:r>
            <a:endParaRPr lang="es-ES" dirty="0">
              <a:solidFill>
                <a:srgbClr val="00B050"/>
              </a:solidFill>
              <a:latin typeface="Calibri" panose="020F0502020204030204" pitchFamily="34" charset="0"/>
              <a:cs typeface="Calibri" panose="020F0502020204030204" pitchFamily="34" charset="0"/>
            </a:endParaRPr>
          </a:p>
        </p:txBody>
      </p:sp>
      <p:sp>
        <p:nvSpPr>
          <p:cNvPr id="3" name="Subtítulo 2"/>
          <p:cNvSpPr>
            <a:spLocks noGrp="1"/>
          </p:cNvSpPr>
          <p:nvPr>
            <p:ph type="subTitle" idx="1"/>
          </p:nvPr>
        </p:nvSpPr>
        <p:spPr>
          <a:xfrm>
            <a:off x="2436813" y="3712664"/>
            <a:ext cx="8915399" cy="2440486"/>
          </a:xfrm>
        </p:spPr>
        <p:txBody>
          <a:bodyPr>
            <a:normAutofit/>
          </a:bodyPr>
          <a:lstStyle/>
          <a:p>
            <a:r>
              <a:rPr lang="es-ES" dirty="0" smtClean="0">
                <a:solidFill>
                  <a:srgbClr val="92D050"/>
                </a:solidFill>
                <a:latin typeface="Calibri" panose="020F0502020204030204" pitchFamily="34" charset="0"/>
                <a:cs typeface="Calibri" panose="020F0502020204030204" pitchFamily="34" charset="0"/>
              </a:rPr>
              <a:t>MANUAL DE SISTEMAS DIGITALES</a:t>
            </a:r>
          </a:p>
          <a:p>
            <a:r>
              <a:rPr lang="es-ES" dirty="0" smtClean="0">
                <a:solidFill>
                  <a:srgbClr val="92D050"/>
                </a:solidFill>
                <a:latin typeface="Calibri" panose="020F0502020204030204" pitchFamily="34" charset="0"/>
                <a:cs typeface="Calibri" panose="020F0502020204030204" pitchFamily="34" charset="0"/>
              </a:rPr>
              <a:t/>
            </a:r>
            <a:br>
              <a:rPr lang="es-ES" dirty="0" smtClean="0">
                <a:solidFill>
                  <a:srgbClr val="92D050"/>
                </a:solidFill>
                <a:latin typeface="Calibri" panose="020F0502020204030204" pitchFamily="34" charset="0"/>
                <a:cs typeface="Calibri" panose="020F0502020204030204" pitchFamily="34" charset="0"/>
              </a:rPr>
            </a:br>
            <a:endParaRPr lang="es-ES" dirty="0" smtClean="0">
              <a:solidFill>
                <a:srgbClr val="92D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904228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04324" y="180621"/>
            <a:ext cx="8911687" cy="1280890"/>
          </a:xfrm>
        </p:spPr>
        <p:txBody>
          <a:bodyPr>
            <a:normAutofit/>
          </a:bodyPr>
          <a:lstStyle/>
          <a:p>
            <a:r>
              <a:rPr lang="es-ES" sz="2800" dirty="0" smtClean="0">
                <a:latin typeface="Calibri" panose="020F0502020204030204" pitchFamily="34" charset="0"/>
                <a:cs typeface="Calibri" panose="020F0502020204030204" pitchFamily="34" charset="0"/>
              </a:rPr>
              <a:t>Características de las familias lógicas CMOS</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704324" y="794084"/>
            <a:ext cx="8915400" cy="5366083"/>
          </a:xfrm>
        </p:spPr>
        <p:txBody>
          <a:bodyPr>
            <a:normAutofit fontScale="92500" lnSpcReduction="10000"/>
          </a:bodyPr>
          <a:lstStyle/>
          <a:p>
            <a:pPr marL="0" indent="0">
              <a:buNone/>
            </a:pPr>
            <a:r>
              <a:rPr lang="es-ES" sz="1300" dirty="0" smtClean="0">
                <a:latin typeface="Calibri" panose="020F0502020204030204" pitchFamily="34" charset="0"/>
                <a:cs typeface="Calibri" panose="020F0502020204030204" pitchFamily="34" charset="0"/>
              </a:rPr>
              <a:t>Existen varias series en la familia CMOS de circuitos integrados digitales.</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La serie 4000 fue introducida por RCA</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14000 por Motorola</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Ambas fueron las 1eras series CMOS.</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 Tiene la desventaja de ser sensible a descargas electrostáticas</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 Se caracteriza por la baja potencia de disipación con lentitud en el cambio de velocidades.</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 Hay 2 tipos de CMOS en términos de corriente continua:</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1.-El CMOS 3.3V –Rápidas velocidades de conmutación y baja potencia de disipación</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2.-El CMOS 5V </a:t>
            </a:r>
          </a:p>
          <a:p>
            <a:pPr marL="0" indent="0">
              <a:buNone/>
            </a:pPr>
            <a:r>
              <a:rPr lang="es-ES" sz="1300" b="1" dirty="0" smtClean="0">
                <a:latin typeface="Calibri" panose="020F0502020204030204" pitchFamily="34" charset="0"/>
                <a:cs typeface="Calibri" panose="020F0502020204030204" pitchFamily="34" charset="0"/>
              </a:rPr>
              <a:t>CMOS 5V</a:t>
            </a:r>
            <a:r>
              <a:rPr lang="es-ES" sz="1300" dirty="0" smtClean="0">
                <a:latin typeface="Calibri" panose="020F0502020204030204" pitchFamily="34" charset="0"/>
                <a:cs typeface="Calibri" panose="020F0502020204030204" pitchFamily="34" charset="0"/>
              </a:rPr>
              <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-74HC y 74HCT	Alta velocidad</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-74AC y 74ACT		CMOS Avanzado</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-74AHC y 74AHCT	CMOS Avanzado de alta velocidad</a:t>
            </a:r>
          </a:p>
          <a:p>
            <a:pPr marL="0" indent="0">
              <a:buNone/>
            </a:pPr>
            <a:r>
              <a:rPr lang="es-ES" sz="1300" b="1" dirty="0" smtClean="0">
                <a:latin typeface="Calibri" panose="020F0502020204030204" pitchFamily="34" charset="0"/>
                <a:cs typeface="Calibri" panose="020F0502020204030204" pitchFamily="34" charset="0"/>
              </a:rPr>
              <a:t>CMOS 3.3V</a:t>
            </a:r>
            <a:r>
              <a:rPr lang="es-ES" sz="1300" dirty="0" smtClean="0">
                <a:latin typeface="Calibri" panose="020F0502020204030204" pitchFamily="34" charset="0"/>
                <a:cs typeface="Calibri" panose="020F0502020204030204" pitchFamily="34" charset="0"/>
              </a:rPr>
              <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-74LV			CMOS de bajo voltaje</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-74LVC			CMOS de bajo voltaje</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-74ALVC		CMOS Avanzado de bajo voltaje</a:t>
            </a:r>
          </a:p>
          <a:p>
            <a:pPr marL="0" indent="0">
              <a:buNone/>
            </a:pPr>
            <a:endParaRPr lang="es-ES" sz="1300" dirty="0">
              <a:latin typeface="Calibri" panose="020F0502020204030204" pitchFamily="34" charset="0"/>
              <a:cs typeface="Calibri" panose="020F0502020204030204" pitchFamily="34" charset="0"/>
            </a:endParaRPr>
          </a:p>
          <a:p>
            <a:pPr marL="0" indent="0">
              <a:buNone/>
            </a:pPr>
            <a:r>
              <a:rPr lang="es-ES" sz="1300" dirty="0" smtClean="0">
                <a:latin typeface="Calibri" panose="020F0502020204030204" pitchFamily="34" charset="0"/>
                <a:cs typeface="Calibri" panose="020F0502020204030204" pitchFamily="34" charset="0"/>
              </a:rPr>
              <a:t>La serie 74C </a:t>
            </a:r>
            <a:br>
              <a:rPr lang="es-ES" sz="1300" dirty="0" smtClean="0">
                <a:latin typeface="Calibri" panose="020F0502020204030204" pitchFamily="34" charset="0"/>
                <a:cs typeface="Calibri" panose="020F0502020204030204" pitchFamily="34" charset="0"/>
              </a:rPr>
            </a:br>
            <a:r>
              <a:rPr lang="es-ES" sz="1300" dirty="0" smtClean="0">
                <a:latin typeface="Calibri" panose="020F0502020204030204" pitchFamily="34" charset="0"/>
                <a:cs typeface="Calibri" panose="020F0502020204030204" pitchFamily="34" charset="0"/>
              </a:rPr>
              <a:t>Característica principal, es que es compatible terminal x terminal y función x función con los dispositivos TTL.</a:t>
            </a:r>
          </a:p>
          <a:p>
            <a:pPr marL="0" indent="0">
              <a:buNone/>
            </a:pPr>
            <a:endParaRPr lang="es-ES" sz="1300" dirty="0">
              <a:latin typeface="Calibri" panose="020F0502020204030204" pitchFamily="34" charset="0"/>
              <a:cs typeface="Calibri" panose="020F0502020204030204" pitchFamily="34" charset="0"/>
            </a:endParaRPr>
          </a:p>
          <a:p>
            <a:pPr marL="0" indent="0">
              <a:buNone/>
            </a:pPr>
            <a:r>
              <a:rPr lang="es-ES" sz="1300" dirty="0" smtClean="0">
                <a:latin typeface="Calibri" panose="020F0502020204030204" pitchFamily="34" charset="0"/>
                <a:cs typeface="Calibri" panose="020F0502020204030204" pitchFamily="34" charset="0"/>
              </a:rPr>
              <a:t>-74HC 		 tienen un aumento de 10 veces la velocidad de conmutación.</a:t>
            </a:r>
          </a:p>
          <a:p>
            <a:pPr marL="0" indent="0">
              <a:buNone/>
            </a:pPr>
            <a:r>
              <a:rPr lang="es-ES" sz="1300" dirty="0" smtClean="0">
                <a:latin typeface="Calibri" panose="020F0502020204030204" pitchFamily="34" charset="0"/>
                <a:cs typeface="Calibri" panose="020F0502020204030204" pitchFamily="34" charset="0"/>
              </a:rPr>
              <a:t>-74HCT		 también es compatible con TTL.</a:t>
            </a:r>
          </a:p>
          <a:p>
            <a:pPr marL="0" indent="0">
              <a:buNone/>
            </a:pPr>
            <a:endParaRPr lang="es-ES" sz="1400" dirty="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3074" name="Picture 2" descr="http://www.ti.com/graphics/folders/partimages/CD4017B.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98980">
                        <a14:foregroundMark x1="26020" y1="23741" x2="26020" y2="23741"/>
                        <a14:foregroundMark x1="22959" y1="19424" x2="22959" y2="18705"/>
                        <a14:foregroundMark x1="34184" y1="76978" x2="34184" y2="76978"/>
                        <a14:foregroundMark x1="63776" y1="87050" x2="63776" y2="87050"/>
                        <a14:foregroundMark x1="93878" y1="61871" x2="93878" y2="61871"/>
                        <a14:foregroundMark x1="94388" y1="64748" x2="94388" y2="64748"/>
                        <a14:foregroundMark x1="94388" y1="66906" x2="94388" y2="66906"/>
                        <a14:backgroundMark x1="6122" y1="82014" x2="6122" y2="82014"/>
                        <a14:backgroundMark x1="17857" y1="88489" x2="17857" y2="88489"/>
                        <a14:backgroundMark x1="17857" y1="69784" x2="17857" y2="69784"/>
                        <a14:backgroundMark x1="7653" y1="65468" x2="7653" y2="65468"/>
                        <a14:backgroundMark x1="33163" y1="88489" x2="33163" y2="88489"/>
                        <a14:backgroundMark x1="51531" y1="96403" x2="51531" y2="96403"/>
                        <a14:backgroundMark x1="29082" y1="68345" x2="29082" y2="68345"/>
                        <a14:backgroundMark x1="67857" y1="94245" x2="67857" y2="94245"/>
                        <a14:backgroundMark x1="59184" y1="85612" x2="59184" y2="85612"/>
                        <a14:backgroundMark x1="58163" y1="79137" x2="58163" y2="79137"/>
                        <a14:backgroundMark x1="69898" y1="83453" x2="69898" y2="83453"/>
                        <a14:backgroundMark x1="38776" y1="71942" x2="38776" y2="71942"/>
                        <a14:backgroundMark x1="1020" y1="56115" x2="1020" y2="56115"/>
                        <a14:backgroundMark x1="1020" y1="61151" x2="1020" y2="61151"/>
                        <a14:backgroundMark x1="1020" y1="51079" x2="1020" y2="51079"/>
                      </a14:backgroundRemoval>
                    </a14:imgEffect>
                  </a14:imgLayer>
                </a14:imgProps>
              </a:ext>
              <a:ext uri="{28A0092B-C50C-407E-A947-70E740481C1C}">
                <a14:useLocalDpi xmlns:a14="http://schemas.microsoft.com/office/drawing/2010/main" val="0"/>
              </a:ext>
            </a:extLst>
          </a:blip>
          <a:srcRect/>
          <a:stretch>
            <a:fillRect/>
          </a:stretch>
        </p:blipFill>
        <p:spPr bwMode="auto">
          <a:xfrm>
            <a:off x="7862708" y="1510795"/>
            <a:ext cx="3161459" cy="224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088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6252" y="181711"/>
            <a:ext cx="8911687" cy="1280890"/>
          </a:xfrm>
        </p:spPr>
        <p:txBody>
          <a:bodyPr>
            <a:normAutofit/>
          </a:bodyPr>
          <a:lstStyle/>
          <a:p>
            <a:r>
              <a:rPr lang="es-ES" sz="2800" dirty="0">
                <a:latin typeface="Calibri" panose="020F0502020204030204" pitchFamily="34" charset="0"/>
                <a:cs typeface="Calibri" panose="020F0502020204030204" pitchFamily="34" charset="0"/>
              </a:rPr>
              <a:t>Características de las familias lógicas CMOS</a:t>
            </a:r>
            <a:endParaRPr lang="es-ES" sz="2800" dirty="0"/>
          </a:p>
        </p:txBody>
      </p:sp>
      <p:sp>
        <p:nvSpPr>
          <p:cNvPr id="3" name="Marcador de contenido 2"/>
          <p:cNvSpPr>
            <a:spLocks noGrp="1"/>
          </p:cNvSpPr>
          <p:nvPr>
            <p:ph idx="1"/>
          </p:nvPr>
        </p:nvSpPr>
        <p:spPr>
          <a:xfrm>
            <a:off x="1686428" y="713872"/>
            <a:ext cx="7990972" cy="4375484"/>
          </a:xfrm>
        </p:spPr>
        <p:txBody>
          <a:bodyPr>
            <a:noAutofit/>
          </a:bodyPr>
          <a:lstStyle/>
          <a:p>
            <a:pPr marL="0" indent="0">
              <a:buNone/>
            </a:pPr>
            <a:r>
              <a:rPr lang="es-ES" sz="1200" dirty="0" smtClean="0">
                <a:latin typeface="Calibri" panose="020F0502020204030204" pitchFamily="34" charset="0"/>
                <a:cs typeface="Calibri" panose="020F0502020204030204" pitchFamily="34" charset="0"/>
              </a:rPr>
              <a:t>CMOS </a:t>
            </a:r>
            <a:r>
              <a:rPr lang="en-US" sz="1200" dirty="0" smtClean="0">
                <a:latin typeface="Calibri" panose="020F0502020204030204" pitchFamily="34" charset="0"/>
                <a:cs typeface="Calibri" panose="020F0502020204030204" pitchFamily="34" charset="0"/>
              </a:rPr>
              <a:t>Complementary</a:t>
            </a:r>
            <a:r>
              <a:rPr lang="es-ES" sz="1200" dirty="0" smtClean="0">
                <a:latin typeface="Calibri" panose="020F0502020204030204" pitchFamily="34" charset="0"/>
                <a:cs typeface="Calibri" panose="020F0502020204030204" pitchFamily="34" charset="0"/>
              </a:rPr>
              <a:t> Metal Oxide  Semiconductor</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(Semiconductor Complementario del Oxido de Metal).</a:t>
            </a:r>
            <a:endParaRPr lang="es-ES" sz="1200" dirty="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-Fueron fabricados por </a:t>
            </a:r>
            <a:r>
              <a:rPr lang="en-US" sz="1200" dirty="0" smtClean="0">
                <a:latin typeface="Calibri" panose="020F0502020204030204" pitchFamily="34" charset="0"/>
                <a:cs typeface="Calibri" panose="020F0502020204030204" pitchFamily="34" charset="0"/>
              </a:rPr>
              <a:t>Wanlass</a:t>
            </a:r>
            <a:r>
              <a:rPr lang="es-ES" sz="1200" dirty="0" smtClean="0">
                <a:latin typeface="Calibri" panose="020F0502020204030204" pitchFamily="34" charset="0"/>
                <a:cs typeface="Calibri" panose="020F0502020204030204" pitchFamily="34" charset="0"/>
              </a:rPr>
              <a:t> y Sah, de Fairchild semiconductor, en los 60’s pero los introdujo RCA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-CMOS de alta velocidad “HCMOS”(HC y HCT) vio la luz en 1983, es tan bueno que compite con las TTL avanzadas en cuanto a velocidad y corriente (74 y 74LS).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-Con la tecnología CMOS se crean CI como: Compuertas lógicas, contadores (entre estos, muy populares los Decimales Johnson).</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Se utilizan tanto transistores NMOS como PMOS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-Los chips CMOS consumen menos potencia que aquellos que usan otro tipo de transistor.</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Tienen mucha atracción para ser empleados en componentes que funcionen con baterías, como los ordenadores portátiles.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Estos son los dispositivos que se suelen utilizar en ordenadores para almacenar la fecha, hora y configuraciones (BIOS).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Existen muchas alternativas ante la otra tecnología: TTL.</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Pueden fabricarse a gran escala dentro de los CI</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Un transistor bipolar se maneja con corriente, mientras que uno MOS por tensión.</a:t>
            </a:r>
            <a:endParaRPr lang="es-ES" sz="1200" dirty="0">
              <a:latin typeface="Calibri" panose="020F0502020204030204" pitchFamily="34" charset="0"/>
              <a:cs typeface="Calibri" panose="020F0502020204030204" pitchFamily="34" charset="0"/>
            </a:endParaRPr>
          </a:p>
        </p:txBody>
      </p:sp>
      <p:grpSp>
        <p:nvGrpSpPr>
          <p:cNvPr id="5" name="Grupo 4"/>
          <p:cNvGrpSpPr/>
          <p:nvPr/>
        </p:nvGrpSpPr>
        <p:grpSpPr>
          <a:xfrm>
            <a:off x="10379242" y="131337"/>
            <a:ext cx="1520137" cy="423905"/>
            <a:chOff x="10379242" y="131337"/>
            <a:chExt cx="1520137" cy="423905"/>
          </a:xfrm>
        </p:grpSpPr>
        <p:sp>
          <p:nvSpPr>
            <p:cNvPr id="6" name="Botón de acción: Inicio 5">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4098" name="Picture 2" descr="http://2.bp.blogspot.com/-3rxVwiX4xTk/TyMD4Dd0KRI/AAAAAAAAACg/LZsq3e7R_Iw/s1600/Three_IC_circuit_chips.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729" t="19911" r="16771" b="14591"/>
          <a:stretch/>
        </p:blipFill>
        <p:spPr bwMode="auto">
          <a:xfrm>
            <a:off x="8349772" y="4218342"/>
            <a:ext cx="3130287" cy="2454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04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1701" y="22406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Mas características …</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97038" y="731155"/>
            <a:ext cx="8915400" cy="3777622"/>
          </a:xfrm>
        </p:spPr>
        <p:txBody>
          <a:bodyPr>
            <a:noAutofit/>
          </a:bodyPr>
          <a:lstStyle/>
          <a:p>
            <a:pPr marL="0" indent="0">
              <a:buNone/>
            </a:pPr>
            <a:r>
              <a:rPr lang="es-ES" sz="1200" b="1" u="sng" dirty="0">
                <a:latin typeface="Calibri" panose="020F0502020204030204" pitchFamily="34" charset="0"/>
                <a:cs typeface="Calibri" panose="020F0502020204030204" pitchFamily="34" charset="0"/>
              </a:rPr>
              <a:t>Disipación de potencia</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Cuando un CMOS se encuentra estático (sin cambiar) o en reposo.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Su disipación es extremadamente baja, aumentando conforme aumenta la velocidad de conmutación.</a:t>
            </a:r>
          </a:p>
          <a:p>
            <a:pPr marL="0" indent="0">
              <a:buNone/>
            </a:pPr>
            <a:r>
              <a:rPr lang="es-ES" sz="1200" b="1" u="sng" dirty="0" smtClean="0">
                <a:latin typeface="Calibri" panose="020F0502020204030204" pitchFamily="34" charset="0"/>
                <a:cs typeface="Calibri" panose="020F0502020204030204" pitchFamily="34" charset="0"/>
              </a:rPr>
              <a:t>Susceptibilidad a la carga estática</a:t>
            </a:r>
          </a:p>
          <a:p>
            <a:pPr marL="0" indent="0">
              <a:buNone/>
            </a:pPr>
            <a:r>
              <a:rPr lang="es-ES" sz="1200" dirty="0" smtClean="0">
                <a:solidFill>
                  <a:srgbClr val="C00000"/>
                </a:solidFill>
                <a:latin typeface="Calibri" panose="020F0502020204030204" pitchFamily="34" charset="0"/>
                <a:cs typeface="Calibri" panose="020F0502020204030204" pitchFamily="34" charset="0"/>
              </a:rPr>
              <a:t>Las familias lógicas MOS son especialmente susceptibles a daños por cargas electrostáticas</a:t>
            </a:r>
            <a:r>
              <a:rPr lang="es-ES" sz="1200" dirty="0" smtClean="0">
                <a:latin typeface="Calibri" panose="020F0502020204030204" pitchFamily="34" charset="0"/>
                <a:cs typeface="Calibri" panose="020F0502020204030204" pitchFamily="34" charset="0"/>
              </a:rPr>
              <a:t>.</a:t>
            </a:r>
          </a:p>
          <a:p>
            <a:pPr marL="0" indent="0">
              <a:buNone/>
            </a:pPr>
            <a:r>
              <a:rPr lang="es-ES" sz="1200" dirty="0" smtClean="0">
                <a:latin typeface="Calibri" panose="020F0502020204030204" pitchFamily="34" charset="0"/>
                <a:cs typeface="Calibri" panose="020F0502020204030204" pitchFamily="34" charset="0"/>
              </a:rPr>
              <a:t>-Es consecuencia de la alta impedancia de entrada de estos CI.</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-Una pequeña carga electrostática que circule por estas altas impedancias pueden dar origen a voltajes peligrosos.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-CMOS protegidos contra daño por cargas estáticas mediante el uso de diodos zener de protección en sus entradas.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-Algunas veces no conducen con rapidez necesaria para evitar daños.</a:t>
            </a:r>
          </a:p>
          <a:p>
            <a:pPr marL="0" indent="0">
              <a:buNone/>
            </a:pPr>
            <a:r>
              <a:rPr lang="es-ES" sz="1200" b="1" u="sng" dirty="0" smtClean="0">
                <a:latin typeface="Calibri" panose="020F0502020204030204" pitchFamily="34" charset="0"/>
                <a:cs typeface="Calibri" panose="020F0502020204030204" pitchFamily="34" charset="0"/>
              </a:rPr>
              <a:t>Ventajas e inconvenientes</a:t>
            </a:r>
            <a:br>
              <a:rPr lang="es-ES" sz="1200" b="1" u="sng"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-Sensibilidad a cargas estáticas.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a:t>
            </a:r>
            <a:r>
              <a:rPr lang="en-US" sz="1200" dirty="0" smtClean="0">
                <a:latin typeface="Calibri" panose="020F0502020204030204" pitchFamily="34" charset="0"/>
                <a:cs typeface="Calibri" panose="020F0502020204030204" pitchFamily="34" charset="0"/>
              </a:rPr>
              <a:t>Latch-Up</a:t>
            </a:r>
            <a:r>
              <a:rPr lang="es-ES" sz="1200" dirty="0" smtClean="0">
                <a:latin typeface="Calibri" panose="020F0502020204030204" pitchFamily="34" charset="0"/>
                <a:cs typeface="Calibri" panose="020F0502020204030204" pitchFamily="34" charset="0"/>
              </a:rPr>
              <a:t>: Consiste en la existencia de un tiristor parasito en la estructura CMOS que se dispara cuando la salida supera la alimentación.</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El </a:t>
            </a:r>
            <a:r>
              <a:rPr lang="en-US" sz="1200" dirty="0" smtClean="0">
                <a:latin typeface="Calibri" panose="020F0502020204030204" pitchFamily="34" charset="0"/>
                <a:cs typeface="Calibri" panose="020F0502020204030204" pitchFamily="34" charset="0"/>
              </a:rPr>
              <a:t>latch-UP</a:t>
            </a:r>
            <a:r>
              <a:rPr lang="es-ES" sz="1200" dirty="0" smtClean="0">
                <a:latin typeface="Calibri" panose="020F0502020204030204" pitchFamily="34" charset="0"/>
                <a:cs typeface="Calibri" panose="020F0502020204030204" pitchFamily="34" charset="0"/>
              </a:rPr>
              <a:t> produce un camino de baja resistencia a la corriente de alimentación, de modo que si no se ha previsto, acarrea la destrucción del dispositivo.</a:t>
            </a:r>
            <a:endParaRPr lang="es-ES" sz="1200" b="1" u="sng" dirty="0" smtClean="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5122" name="Picture 2" descr="http://www.obsoletelab.com/images/Zener3.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2188" r="98438"/>
                    </a14:imgEffect>
                  </a14:imgLayer>
                </a14:imgProps>
              </a:ext>
              <a:ext uri="{28A0092B-C50C-407E-A947-70E740481C1C}">
                <a14:useLocalDpi xmlns:a14="http://schemas.microsoft.com/office/drawing/2010/main" val="0"/>
              </a:ext>
            </a:extLst>
          </a:blip>
          <a:srcRect/>
          <a:stretch>
            <a:fillRect/>
          </a:stretch>
        </p:blipFill>
        <p:spPr bwMode="auto">
          <a:xfrm rot="18238508">
            <a:off x="9709415" y="1540158"/>
            <a:ext cx="1658467" cy="16584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raspberrypi.cl/wp-content/uploads/2013/07/zener_diodes.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8015" l="0" r="100000"/>
                    </a14:imgEffect>
                  </a14:imgLayer>
                </a14:imgProps>
              </a:ext>
              <a:ext uri="{28A0092B-C50C-407E-A947-70E740481C1C}">
                <a14:useLocalDpi xmlns:a14="http://schemas.microsoft.com/office/drawing/2010/main" val="0"/>
              </a:ext>
            </a:extLst>
          </a:blip>
          <a:srcRect/>
          <a:stretch>
            <a:fillRect/>
          </a:stretch>
        </p:blipFill>
        <p:spPr bwMode="auto">
          <a:xfrm rot="13137294">
            <a:off x="8699481" y="483865"/>
            <a:ext cx="2765503" cy="20421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i00.i.aliimg.com/wsphoto/v0/714230714_1/60x-font-b-Caution-b-font-Sticky-font-b-Sticker-b-font-ESD-Static-Warning-Lable.jpg"/>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6738" b="99571" l="0" r="91883">
                        <a14:foregroundMark x1="4058" y1="50644" x2="72890" y2="19528"/>
                        <a14:backgroundMark x1="4545" y1="39914" x2="43019" y2="19313"/>
                        <a14:backgroundMark x1="3409" y1="46781" x2="59740" y2="20172"/>
                        <a14:backgroundMark x1="2273" y1="67382" x2="8442" y2="94635"/>
                        <a14:backgroundMark x1="29708" y1="96137" x2="90422" y2="62017"/>
                        <a14:backgroundMark x1="4545" y1="66094" x2="4545" y2="66094"/>
                        <a14:backgroundMark x1="2273" y1="60086" x2="2273" y2="60086"/>
                        <a14:backgroundMark x1="2597" y1="57511" x2="2597" y2="57511"/>
                        <a14:backgroundMark x1="1786" y1="53863" x2="1786" y2="53863"/>
                        <a14:backgroundMark x1="60390" y1="93562" x2="60390" y2="93562"/>
                        <a14:backgroundMark x1="54221" y1="98283" x2="54221" y2="98283"/>
                        <a14:backgroundMark x1="52110" y1="98283" x2="26136" y2="98283"/>
                        <a14:backgroundMark x1="25974" y1="98283" x2="22565" y2="99571"/>
                        <a14:backgroundMark x1="18994" y1="98498" x2="23539" y2="98283"/>
                        <a14:backgroundMark x1="12175" y1="98069" x2="12175" y2="98069"/>
                        <a14:backgroundMark x1="19156" y1="97854" x2="18506" y2="99356"/>
                      </a14:backgroundRemoval>
                    </a14:imgEffect>
                  </a14:imgLayer>
                </a14:imgProps>
              </a:ext>
              <a:ext uri="{28A0092B-C50C-407E-A947-70E740481C1C}">
                <a14:useLocalDpi xmlns:a14="http://schemas.microsoft.com/office/drawing/2010/main" val="0"/>
              </a:ext>
            </a:extLst>
          </a:blip>
          <a:srcRect/>
          <a:stretch>
            <a:fillRect/>
          </a:stretch>
        </p:blipFill>
        <p:spPr bwMode="auto">
          <a:xfrm>
            <a:off x="7816645" y="3592815"/>
            <a:ext cx="4074282" cy="308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924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0034" y="18679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FAN-OUT CMOS</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763741" y="741598"/>
            <a:ext cx="5304716"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Los CMOS no requieren entregar corriente  a las entradas de las siguientes compuertas por lo que CMOS tiene un FAN-OUT ilimitado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cuanto </a:t>
            </a:r>
            <a:r>
              <a:rPr lang="es-ES" sz="1200" dirty="0">
                <a:latin typeface="Calibri" panose="020F0502020204030204" pitchFamily="34" charset="0"/>
                <a:cs typeface="Calibri" panose="020F0502020204030204" pitchFamily="34" charset="0"/>
              </a:rPr>
              <a:t>menos puertas, mayor la frecuencia de </a:t>
            </a:r>
            <a:r>
              <a:rPr lang="es-ES" sz="1200" dirty="0" smtClean="0">
                <a:latin typeface="Calibri" panose="020F0502020204030204" pitchFamily="34" charset="0"/>
                <a:cs typeface="Calibri" panose="020F0502020204030204" pitchFamily="34" charset="0"/>
              </a:rPr>
              <a:t>operación=mayor rapidez de trabajo.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I</a:t>
            </a:r>
            <a:r>
              <a:rPr lang="es-ES" sz="1050" dirty="0" smtClean="0">
                <a:latin typeface="Calibri" panose="020F0502020204030204" pitchFamily="34" charset="0"/>
                <a:cs typeface="Calibri" panose="020F0502020204030204" pitchFamily="34" charset="0"/>
              </a:rPr>
              <a:t>OH: -</a:t>
            </a:r>
            <a:r>
              <a:rPr lang="es-ES" sz="1200" dirty="0" smtClean="0">
                <a:latin typeface="Calibri" panose="020F0502020204030204" pitchFamily="34" charset="0"/>
                <a:cs typeface="Calibri" panose="020F0502020204030204" pitchFamily="34" charset="0"/>
              </a:rPr>
              <a:t>0.5 </a:t>
            </a:r>
            <a:r>
              <a:rPr lang="es-ES" sz="1200" dirty="0" err="1" smtClean="0">
                <a:latin typeface="Calibri" panose="020F0502020204030204" pitchFamily="34" charset="0"/>
                <a:cs typeface="Calibri" panose="020F0502020204030204" pitchFamily="34" charset="0"/>
              </a:rPr>
              <a:t>mA</a:t>
            </a:r>
            <a:r>
              <a:rPr lang="es-ES" sz="1200" dirty="0" smtClean="0">
                <a:latin typeface="Calibri" panose="020F0502020204030204" pitchFamily="34" charset="0"/>
                <a:cs typeface="Calibri" panose="020F0502020204030204" pitchFamily="34" charset="0"/>
              </a:rPr>
              <a:t>	Corriente de salida nivel alto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I</a:t>
            </a:r>
            <a:r>
              <a:rPr lang="es-ES" sz="1050" dirty="0" smtClean="0">
                <a:latin typeface="Calibri" panose="020F0502020204030204" pitchFamily="34" charset="0"/>
                <a:cs typeface="Calibri" panose="020F0502020204030204" pitchFamily="34" charset="0"/>
              </a:rPr>
              <a:t>OL:    </a:t>
            </a:r>
            <a:r>
              <a:rPr lang="es-ES" sz="1200" dirty="0" smtClean="0">
                <a:latin typeface="Calibri" panose="020F0502020204030204" pitchFamily="34" charset="0"/>
                <a:cs typeface="Calibri" panose="020F0502020204030204" pitchFamily="34" charset="0"/>
              </a:rPr>
              <a:t>0.5 </a:t>
            </a:r>
            <a:r>
              <a:rPr lang="es-ES" sz="1200" dirty="0" err="1" smtClean="0">
                <a:latin typeface="Calibri" panose="020F0502020204030204" pitchFamily="34" charset="0"/>
                <a:cs typeface="Calibri" panose="020F0502020204030204" pitchFamily="34" charset="0"/>
              </a:rPr>
              <a:t>mA</a:t>
            </a:r>
            <a:r>
              <a:rPr lang="es-ES" sz="1200" dirty="0" smtClean="0">
                <a:latin typeface="Calibri" panose="020F0502020204030204" pitchFamily="34" charset="0"/>
                <a:cs typeface="Calibri" panose="020F0502020204030204" pitchFamily="34" charset="0"/>
              </a:rPr>
              <a:t>	Corriente de salida nivel bajo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I</a:t>
            </a:r>
            <a:r>
              <a:rPr lang="es-ES" sz="1050" dirty="0" smtClean="0">
                <a:latin typeface="Calibri" panose="020F0502020204030204" pitchFamily="34" charset="0"/>
                <a:cs typeface="Calibri" panose="020F0502020204030204" pitchFamily="34" charset="0"/>
              </a:rPr>
              <a:t>IH:  </a:t>
            </a:r>
            <a:r>
              <a:rPr lang="es-ES" sz="1200" dirty="0" smtClean="0">
                <a:latin typeface="Calibri" panose="020F0502020204030204" pitchFamily="34" charset="0"/>
                <a:cs typeface="Calibri" panose="020F0502020204030204" pitchFamily="34" charset="0"/>
              </a:rPr>
              <a:t>10 </a:t>
            </a:r>
            <a:r>
              <a:rPr lang="es-ES" sz="1200" dirty="0" err="1" smtClean="0">
                <a:latin typeface="Calibri" panose="020F0502020204030204" pitchFamily="34" charset="0"/>
                <a:cs typeface="Calibri" panose="020F0502020204030204" pitchFamily="34" charset="0"/>
              </a:rPr>
              <a:t>pA</a:t>
            </a:r>
            <a:r>
              <a:rPr lang="es-ES" sz="1200" dirty="0" smtClean="0">
                <a:latin typeface="Calibri" panose="020F0502020204030204" pitchFamily="34" charset="0"/>
                <a:cs typeface="Calibri" panose="020F0502020204030204" pitchFamily="34" charset="0"/>
              </a:rPr>
              <a:t>  	Corriente de entrada nivel alto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I</a:t>
            </a:r>
            <a:r>
              <a:rPr lang="es-ES" sz="1050" dirty="0" smtClean="0">
                <a:latin typeface="Calibri" panose="020F0502020204030204" pitchFamily="34" charset="0"/>
                <a:cs typeface="Calibri" panose="020F0502020204030204" pitchFamily="34" charset="0"/>
              </a:rPr>
              <a:t>IH: </a:t>
            </a:r>
            <a:r>
              <a:rPr lang="es-ES" sz="1200" dirty="0" smtClean="0">
                <a:latin typeface="Calibri" panose="020F0502020204030204" pitchFamily="34" charset="0"/>
                <a:cs typeface="Calibri" panose="020F0502020204030204" pitchFamily="34" charset="0"/>
              </a:rPr>
              <a:t>-10 </a:t>
            </a:r>
            <a:r>
              <a:rPr lang="es-ES" sz="1200" dirty="0" err="1" smtClean="0">
                <a:latin typeface="Calibri" panose="020F0502020204030204" pitchFamily="34" charset="0"/>
                <a:cs typeface="Calibri" panose="020F0502020204030204" pitchFamily="34" charset="0"/>
              </a:rPr>
              <a:t>pA</a:t>
            </a:r>
            <a:r>
              <a:rPr lang="es-ES" sz="1200" dirty="0" smtClean="0">
                <a:latin typeface="Calibri" panose="020F0502020204030204" pitchFamily="34" charset="0"/>
                <a:cs typeface="Calibri" panose="020F0502020204030204" pitchFamily="34" charset="0"/>
              </a:rPr>
              <a:t> 	Corriente de entrada nivel bajo</a:t>
            </a:r>
            <a:endParaRPr lang="es-ES" sz="105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r="30198"/>
          <a:stretch/>
        </p:blipFill>
        <p:spPr>
          <a:xfrm>
            <a:off x="6754666" y="1467680"/>
            <a:ext cx="4314964" cy="1714500"/>
          </a:xfrm>
          <a:prstGeom prst="rect">
            <a:avLst/>
          </a:prstGeom>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681469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58645" y="178033"/>
            <a:ext cx="8911687" cy="1280890"/>
          </a:xfrm>
        </p:spPr>
        <p:txBody>
          <a:bodyPr>
            <a:normAutofit/>
          </a:bodyPr>
          <a:lstStyle/>
          <a:p>
            <a:r>
              <a:rPr lang="es-ES" sz="2800" dirty="0" smtClean="0">
                <a:latin typeface="Calibri" panose="020F0502020204030204" pitchFamily="34" charset="0"/>
                <a:cs typeface="Calibri" panose="020F0502020204030204" pitchFamily="34" charset="0"/>
              </a:rPr>
              <a:t>Datos Referentes de la Familia CMOS</a:t>
            </a:r>
            <a:endParaRPr lang="es-ES" sz="28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stretch>
            <a:fillRect/>
          </a:stretch>
        </p:blipFill>
        <p:spPr>
          <a:xfrm>
            <a:off x="1658645" y="1114228"/>
            <a:ext cx="8751610" cy="2135868"/>
          </a:xfrm>
          <a:prstGeom prst="rect">
            <a:avLst/>
          </a:prstGeom>
        </p:spPr>
      </p:pic>
      <p:pic>
        <p:nvPicPr>
          <p:cNvPr id="5" name="Imagen 4"/>
          <p:cNvPicPr>
            <a:picLocks noChangeAspect="1"/>
          </p:cNvPicPr>
          <p:nvPr/>
        </p:nvPicPr>
        <p:blipFill>
          <a:blip r:embed="rId3"/>
          <a:stretch>
            <a:fillRect/>
          </a:stretch>
        </p:blipFill>
        <p:spPr>
          <a:xfrm>
            <a:off x="1658645" y="3708711"/>
            <a:ext cx="8751610" cy="1511749"/>
          </a:xfrm>
          <a:prstGeom prst="rect">
            <a:avLst/>
          </a:prstGeom>
        </p:spPr>
      </p:pic>
      <p:sp>
        <p:nvSpPr>
          <p:cNvPr id="6" name="CuadroTexto 5"/>
          <p:cNvSpPr txBox="1"/>
          <p:nvPr/>
        </p:nvSpPr>
        <p:spPr>
          <a:xfrm>
            <a:off x="10570332" y="1151274"/>
            <a:ext cx="1111138" cy="276999"/>
          </a:xfrm>
          <a:prstGeom prst="rect">
            <a:avLst/>
          </a:prstGeom>
          <a:noFill/>
        </p:spPr>
        <p:txBody>
          <a:bodyPr wrap="none" rtlCol="0">
            <a:spAutoFit/>
          </a:bodyPr>
          <a:lstStyle/>
          <a:p>
            <a:r>
              <a:rPr lang="es-ES" sz="1200" u="sng" dirty="0" smtClean="0">
                <a:latin typeface="Calibri" panose="020F0502020204030204" pitchFamily="34" charset="0"/>
                <a:cs typeface="Calibri" panose="020F0502020204030204" pitchFamily="34" charset="0"/>
              </a:rPr>
              <a:t>CMOS 5Voltios</a:t>
            </a:r>
            <a:endParaRPr lang="es-ES" u="sng" dirty="0">
              <a:latin typeface="Calibri" panose="020F0502020204030204" pitchFamily="34" charset="0"/>
              <a:cs typeface="Calibri" panose="020F0502020204030204" pitchFamily="34" charset="0"/>
            </a:endParaRPr>
          </a:p>
        </p:txBody>
      </p:sp>
      <p:sp>
        <p:nvSpPr>
          <p:cNvPr id="7" name="CuadroTexto 6"/>
          <p:cNvSpPr txBox="1"/>
          <p:nvPr/>
        </p:nvSpPr>
        <p:spPr>
          <a:xfrm>
            <a:off x="10570332" y="3708711"/>
            <a:ext cx="1401794" cy="307777"/>
          </a:xfrm>
          <a:prstGeom prst="rect">
            <a:avLst/>
          </a:prstGeom>
          <a:noFill/>
        </p:spPr>
        <p:txBody>
          <a:bodyPr wrap="none" rtlCol="0">
            <a:spAutoFit/>
          </a:bodyPr>
          <a:lstStyle/>
          <a:p>
            <a:r>
              <a:rPr lang="es-ES" sz="1400" u="sng" dirty="0" smtClean="0">
                <a:latin typeface="Calibri" panose="020F0502020204030204" pitchFamily="34" charset="0"/>
                <a:cs typeface="Calibri" panose="020F0502020204030204" pitchFamily="34" charset="0"/>
              </a:rPr>
              <a:t>CMOS 3.3Voltios</a:t>
            </a:r>
            <a:endParaRPr lang="es-ES" u="sng" dirty="0">
              <a:latin typeface="Calibri" panose="020F0502020204030204" pitchFamily="34" charset="0"/>
              <a:cs typeface="Calibri" panose="020F0502020204030204" pitchFamily="34" charset="0"/>
            </a:endParaRPr>
          </a:p>
        </p:txBody>
      </p:sp>
      <p:grpSp>
        <p:nvGrpSpPr>
          <p:cNvPr id="8" name="Grupo 7"/>
          <p:cNvGrpSpPr/>
          <p:nvPr/>
        </p:nvGrpSpPr>
        <p:grpSpPr>
          <a:xfrm>
            <a:off x="10379242" y="131337"/>
            <a:ext cx="1520137" cy="423905"/>
            <a:chOff x="10379242" y="131337"/>
            <a:chExt cx="1520137" cy="423905"/>
          </a:xfrm>
        </p:grpSpPr>
        <p:sp>
          <p:nvSpPr>
            <p:cNvPr id="9" name="Botón de acción: Inicio 8">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Botón de acción: Personalizar 9">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1" name="Botón de acción: Volver 10">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366768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0794" y="17761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Lógica de inyección integrada</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74812" y="777963"/>
            <a:ext cx="7031038"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Es posiblemente la tecnología bipolar con mas potencia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Utiliza transistores NPN y PNP con áreas comunes.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El área base del transistor PNP se encuentra “integrada” con el área de emisión del transistor NPN y el área del colector del transistor PNP también funciona como área base del transistor NPN.</a:t>
            </a:r>
          </a:p>
          <a:p>
            <a:pPr marL="0" indent="0">
              <a:buNone/>
            </a:pPr>
            <a:r>
              <a:rPr lang="es-ES" sz="1200" dirty="0" smtClean="0">
                <a:latin typeface="Calibri" panose="020F0502020204030204" pitchFamily="34" charset="0"/>
                <a:cs typeface="Calibri" panose="020F0502020204030204" pitchFamily="34" charset="0"/>
              </a:rPr>
              <a:t>El transistor PNP  actúa como inyector proporcionando una fuente de energía al circuito.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El transistor NPN, con sus colectores múltiples, actúa </a:t>
            </a:r>
            <a:r>
              <a:rPr lang="es-ES" sz="1200" dirty="0">
                <a:latin typeface="Calibri" panose="020F0502020204030204" pitchFamily="34" charset="0"/>
                <a:cs typeface="Calibri" panose="020F0502020204030204" pitchFamily="34" charset="0"/>
              </a:rPr>
              <a:t>como inversor.</a:t>
            </a:r>
            <a:br>
              <a:rPr lang="es-ES" sz="1200" dirty="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L</a:t>
            </a:r>
            <a:r>
              <a:rPr lang="es-ES" sz="1200" dirty="0" smtClean="0">
                <a:latin typeface="Calibri" panose="020F0502020204030204" pitchFamily="34" charset="0"/>
                <a:cs typeface="Calibri" panose="020F0502020204030204" pitchFamily="34" charset="0"/>
              </a:rPr>
              <a:t>os </a:t>
            </a:r>
            <a:r>
              <a:rPr lang="es-ES" sz="1200" dirty="0">
                <a:latin typeface="Calibri" panose="020F0502020204030204" pitchFamily="34" charset="0"/>
                <a:cs typeface="Calibri" panose="020F0502020204030204" pitchFamily="34" charset="0"/>
              </a:rPr>
              <a:t>circuitos esta directamente acoplados y I2L elimina la necesidad de contar con resistencias en el diseño de las compuertas, con lo que se ahorra tanto en estado real como en </a:t>
            </a:r>
            <a:r>
              <a:rPr lang="es-ES" sz="1200" dirty="0" smtClean="0">
                <a:latin typeface="Calibri" panose="020F0502020204030204" pitchFamily="34" charset="0"/>
                <a:cs typeface="Calibri" panose="020F0502020204030204" pitchFamily="34" charset="0"/>
              </a:rPr>
              <a:t>energía.</a:t>
            </a: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La </a:t>
            </a:r>
            <a:r>
              <a:rPr lang="es-ES" sz="1200" dirty="0" smtClean="0">
                <a:latin typeface="Calibri" panose="020F0502020204030204" pitchFamily="34" charset="0"/>
                <a:cs typeface="Calibri" panose="020F0502020204030204" pitchFamily="34" charset="0"/>
              </a:rPr>
              <a:t>operación </a:t>
            </a:r>
            <a:r>
              <a:rPr lang="es-ES" sz="1200" dirty="0">
                <a:latin typeface="Calibri" panose="020F0502020204030204" pitchFamily="34" charset="0"/>
                <a:cs typeface="Calibri" panose="020F0502020204030204" pitchFamily="34" charset="0"/>
              </a:rPr>
              <a:t>a bajo voltaje , resulta en velocidades de </a:t>
            </a:r>
            <a:r>
              <a:rPr lang="es-ES" sz="1200" dirty="0" smtClean="0">
                <a:latin typeface="Calibri" panose="020F0502020204030204" pitchFamily="34" charset="0"/>
                <a:cs typeface="Calibri" panose="020F0502020204030204" pitchFamily="34" charset="0"/>
              </a:rPr>
              <a:t>operación </a:t>
            </a:r>
            <a:r>
              <a:rPr lang="es-ES" sz="1200" dirty="0">
                <a:latin typeface="Calibri" panose="020F0502020204030204" pitchFamily="34" charset="0"/>
                <a:cs typeface="Calibri" panose="020F0502020204030204" pitchFamily="34" charset="0"/>
              </a:rPr>
              <a:t>muy </a:t>
            </a:r>
            <a:r>
              <a:rPr lang="es-ES" sz="1200" dirty="0" smtClean="0">
                <a:latin typeface="Calibri" panose="020F0502020204030204" pitchFamily="34" charset="0"/>
                <a:cs typeface="Calibri" panose="020F0502020204030204" pitchFamily="34" charset="0"/>
              </a:rPr>
              <a:t>favorable</a:t>
            </a:r>
          </a:p>
          <a:p>
            <a:pPr marL="0" indent="0">
              <a:buNone/>
            </a:pPr>
            <a:r>
              <a:rPr lang="es-ES" sz="1200" dirty="0">
                <a:latin typeface="Calibri" panose="020F0502020204030204" pitchFamily="34" charset="0"/>
                <a:cs typeface="Calibri" panose="020F0502020204030204" pitchFamily="34" charset="0"/>
              </a:rPr>
              <a:t>Niveles </a:t>
            </a:r>
            <a:r>
              <a:rPr lang="es-ES" sz="1200" dirty="0" smtClean="0">
                <a:latin typeface="Calibri" panose="020F0502020204030204" pitchFamily="34" charset="0"/>
                <a:cs typeface="Calibri" panose="020F0502020204030204" pitchFamily="34" charset="0"/>
              </a:rPr>
              <a:t>lógicos:</a:t>
            </a: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-ALTO: </a:t>
            </a:r>
            <a:r>
              <a:rPr lang="es-ES" sz="1200" dirty="0" smtClean="0">
                <a:latin typeface="Calibri" panose="020F0502020204030204" pitchFamily="34" charset="0"/>
                <a:cs typeface="Calibri" panose="020F0502020204030204" pitchFamily="34" charset="0"/>
              </a:rPr>
              <a:t>0.7V</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-BAJO</a:t>
            </a:r>
            <a:r>
              <a:rPr lang="es-ES" sz="1200" dirty="0">
                <a:latin typeface="Calibri" panose="020F0502020204030204" pitchFamily="34" charset="0"/>
                <a:cs typeface="Calibri" panose="020F0502020204030204" pitchFamily="34" charset="0"/>
              </a:rPr>
              <a:t>: 0.2V</a:t>
            </a:r>
          </a:p>
          <a:p>
            <a:pPr marL="0" indent="0">
              <a:buNone/>
            </a:pPr>
            <a:r>
              <a:rPr lang="es-ES" sz="1200" dirty="0">
                <a:solidFill>
                  <a:srgbClr val="C00000"/>
                </a:solidFill>
                <a:latin typeface="Calibri" panose="020F0502020204030204" pitchFamily="34" charset="0"/>
                <a:cs typeface="Calibri" panose="020F0502020204030204" pitchFamily="34" charset="0"/>
              </a:rPr>
              <a:t>I2L tiene alta inmunidad al ruido debido a que opera por corrientes en vez de voltaje.</a:t>
            </a:r>
          </a:p>
          <a:p>
            <a:pPr marL="0" indent="0">
              <a:buNone/>
            </a:pPr>
            <a:r>
              <a:rPr lang="es-ES" sz="1200" dirty="0" smtClean="0">
                <a:latin typeface="Calibri" panose="020F0502020204030204" pitchFamily="34" charset="0"/>
                <a:cs typeface="Calibri" panose="020F0502020204030204" pitchFamily="34" charset="0"/>
              </a:rPr>
              <a:t>-</a:t>
            </a:r>
            <a:r>
              <a:rPr lang="es-ES" sz="1200" dirty="0">
                <a:latin typeface="Calibri" panose="020F0502020204030204" pitchFamily="34" charset="0"/>
                <a:cs typeface="Calibri" panose="020F0502020204030204" pitchFamily="34" charset="0"/>
              </a:rPr>
              <a:t>fue desplazada por la </a:t>
            </a:r>
            <a:r>
              <a:rPr lang="es-ES" sz="1200" dirty="0" smtClean="0">
                <a:latin typeface="Calibri" panose="020F0502020204030204" pitchFamily="34" charset="0"/>
                <a:cs typeface="Calibri" panose="020F0502020204030204" pitchFamily="34" charset="0"/>
              </a:rPr>
              <a:t>tecnología </a:t>
            </a:r>
            <a:r>
              <a:rPr lang="es-ES" sz="1200" dirty="0">
                <a:latin typeface="Calibri" panose="020F0502020204030204" pitchFamily="34" charset="0"/>
                <a:cs typeface="Calibri" panose="020F0502020204030204" pitchFamily="34" charset="0"/>
              </a:rPr>
              <a:t>CMOS, aunque aun se utiliza en convertidores </a:t>
            </a:r>
            <a:r>
              <a:rPr lang="es-ES" sz="1200" dirty="0" smtClean="0">
                <a:latin typeface="Calibri" panose="020F0502020204030204" pitchFamily="34" charset="0"/>
                <a:cs typeface="Calibri" panose="020F0502020204030204" pitchFamily="34" charset="0"/>
              </a:rPr>
              <a:t>analógicos-digitales </a:t>
            </a:r>
            <a:r>
              <a:rPr lang="es-ES" sz="1200" dirty="0">
                <a:latin typeface="Calibri" panose="020F0502020204030204" pitchFamily="34" charset="0"/>
                <a:cs typeface="Calibri" panose="020F0502020204030204" pitchFamily="34" charset="0"/>
              </a:rPr>
              <a:t>por ejemplo.</a:t>
            </a:r>
          </a:p>
        </p:txBody>
      </p:sp>
      <p:pic>
        <p:nvPicPr>
          <p:cNvPr id="4" name="Imagen 3"/>
          <p:cNvPicPr>
            <a:picLocks noChangeAspect="1"/>
          </p:cNvPicPr>
          <p:nvPr/>
        </p:nvPicPr>
        <p:blipFill>
          <a:blip r:embed="rId2"/>
          <a:stretch>
            <a:fillRect/>
          </a:stretch>
        </p:blipFill>
        <p:spPr>
          <a:xfrm>
            <a:off x="3059133" y="4422519"/>
            <a:ext cx="2522621" cy="1946333"/>
          </a:xfrm>
          <a:prstGeom prst="rect">
            <a:avLst/>
          </a:prstGeom>
          <a:effectLst>
            <a:softEdge rad="127000"/>
          </a:effectLst>
        </p:spPr>
      </p:pic>
      <p:pic>
        <p:nvPicPr>
          <p:cNvPr id="6" name="Imagen 5"/>
          <p:cNvPicPr>
            <a:picLocks noChangeAspect="1"/>
          </p:cNvPicPr>
          <p:nvPr/>
        </p:nvPicPr>
        <p:blipFill>
          <a:blip r:embed="rId3"/>
          <a:stretch>
            <a:fillRect/>
          </a:stretch>
        </p:blipFill>
        <p:spPr>
          <a:xfrm>
            <a:off x="5896120" y="4555585"/>
            <a:ext cx="2495364" cy="1966686"/>
          </a:xfrm>
          <a:prstGeom prst="rect">
            <a:avLst/>
          </a:prstGeom>
          <a:effectLst>
            <a:softEdge rad="127000"/>
          </a:effectLst>
        </p:spPr>
      </p:pic>
      <p:grpSp>
        <p:nvGrpSpPr>
          <p:cNvPr id="7" name="Grupo 6"/>
          <p:cNvGrpSpPr/>
          <p:nvPr/>
        </p:nvGrpSpPr>
        <p:grpSpPr>
          <a:xfrm>
            <a:off x="10379242" y="131337"/>
            <a:ext cx="1520137" cy="423905"/>
            <a:chOff x="10379242" y="131337"/>
            <a:chExt cx="1520137" cy="423905"/>
          </a:xfrm>
        </p:grpSpPr>
        <p:sp>
          <p:nvSpPr>
            <p:cNvPr id="8" name="Botón de acción: Inicio 7">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Botón de acción: Personalizar 8">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0" name="Botón de acción: Volver 9">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80001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7452" y="171418"/>
            <a:ext cx="8911687" cy="1280890"/>
          </a:xfrm>
        </p:spPr>
        <p:txBody>
          <a:bodyPr>
            <a:normAutofit/>
          </a:bodyPr>
          <a:lstStyle/>
          <a:p>
            <a:r>
              <a:rPr lang="es-ES" sz="2800" dirty="0" smtClean="0">
                <a:latin typeface="Calibri" panose="020F0502020204030204" pitchFamily="34" charset="0"/>
                <a:cs typeface="Calibri" panose="020F0502020204030204" pitchFamily="34" charset="0"/>
              </a:rPr>
              <a:t>Rango de voltajes TTL</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705552" y="738135"/>
            <a:ext cx="8915400" cy="3777622"/>
          </a:xfrm>
        </p:spPr>
        <p:txBody>
          <a:bodyPr>
            <a:noAutofit/>
          </a:bodyPr>
          <a:lstStyle/>
          <a:p>
            <a:pPr marL="0" indent="0">
              <a:buNone/>
            </a:pPr>
            <a:r>
              <a:rPr lang="es-ES" sz="1200" b="1" u="sng" dirty="0" smtClean="0">
                <a:latin typeface="Calibri" panose="020F0502020204030204" pitchFamily="34" charset="0"/>
                <a:cs typeface="Calibri" panose="020F0502020204030204" pitchFamily="34" charset="0"/>
              </a:rPr>
              <a:t>TTL 5V Niveles Lógicos </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En </a:t>
            </a:r>
            <a:r>
              <a:rPr lang="es-ES" sz="1200" dirty="0">
                <a:latin typeface="Calibri" panose="020F0502020204030204" pitchFamily="34" charset="0"/>
                <a:cs typeface="Calibri" panose="020F0502020204030204" pitchFamily="34" charset="0"/>
              </a:rPr>
              <a:t>la entrada de cualquier puerta </a:t>
            </a:r>
            <a:r>
              <a:rPr lang="es-ES" sz="1200" dirty="0" smtClean="0">
                <a:latin typeface="Calibri" panose="020F0502020204030204" pitchFamily="34" charset="0"/>
                <a:cs typeface="Calibri" panose="020F0502020204030204" pitchFamily="34" charset="0"/>
              </a:rPr>
              <a:t>lógica </a:t>
            </a:r>
            <a:r>
              <a:rPr lang="es-ES" sz="1200" dirty="0">
                <a:latin typeface="Calibri" panose="020F0502020204030204" pitchFamily="34" charset="0"/>
                <a:cs typeface="Calibri" panose="020F0502020204030204" pitchFamily="34" charset="0"/>
              </a:rPr>
              <a:t>TTL viene dada aprox. Con esta referencia para HIGH “1” y LOW “0</a:t>
            </a:r>
            <a:r>
              <a:rPr lang="es-ES" sz="1200" dirty="0" smtClean="0">
                <a:latin typeface="Calibri" panose="020F0502020204030204" pitchFamily="34" charset="0"/>
                <a:cs typeface="Calibri" panose="020F0502020204030204" pitchFamily="34" charset="0"/>
              </a:rPr>
              <a:t>”</a:t>
            </a: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VIH: Es la entrada de voltaje de señal lógica alta con un rango de </a:t>
            </a:r>
            <a:r>
              <a:rPr lang="es-ES" sz="1200" dirty="0" smtClean="0">
                <a:latin typeface="Calibri" panose="020F0502020204030204" pitchFamily="34" charset="0"/>
                <a:cs typeface="Calibri" panose="020F0502020204030204" pitchFamily="34" charset="0"/>
              </a:rPr>
              <a:t>2v-5v.</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VIH(min</a:t>
            </a:r>
            <a:r>
              <a:rPr lang="es-ES" sz="1200" dirty="0">
                <a:latin typeface="Calibri" panose="020F0502020204030204" pitchFamily="34" charset="0"/>
                <a:cs typeface="Calibri" panose="020F0502020204030204" pitchFamily="34" charset="0"/>
              </a:rPr>
              <a:t>): Es el mínimo aceptable de entrada de señal lógica alta (2v</a:t>
            </a:r>
            <a:r>
              <a:rPr lang="es-ES" sz="1200" dirty="0" smtClean="0">
                <a:latin typeface="Calibri" panose="020F0502020204030204" pitchFamily="34" charset="0"/>
                <a:cs typeface="Calibri" panose="020F0502020204030204" pitchFamily="34" charset="0"/>
              </a:rPr>
              <a:t>).</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VIL </a:t>
            </a:r>
            <a:r>
              <a:rPr lang="es-ES" sz="1200" dirty="0">
                <a:latin typeface="Calibri" panose="020F0502020204030204" pitchFamily="34" charset="0"/>
                <a:cs typeface="Calibri" panose="020F0502020204030204" pitchFamily="34" charset="0"/>
              </a:rPr>
              <a:t>: Es la entrada de voltaje de señal lógica baja con un rango de </a:t>
            </a:r>
            <a:r>
              <a:rPr lang="es-ES" sz="1200" dirty="0" smtClean="0">
                <a:latin typeface="Calibri" panose="020F0502020204030204" pitchFamily="34" charset="0"/>
                <a:cs typeface="Calibri" panose="020F0502020204030204" pitchFamily="34" charset="0"/>
              </a:rPr>
              <a:t>0-0.8v.</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VIL(max</a:t>
            </a:r>
            <a:r>
              <a:rPr lang="es-ES" sz="1200" dirty="0">
                <a:latin typeface="Calibri" panose="020F0502020204030204" pitchFamily="34" charset="0"/>
                <a:cs typeface="Calibri" panose="020F0502020204030204" pitchFamily="34" charset="0"/>
              </a:rPr>
              <a:t>): Es el máximo aceptable de entrada de señal lógica baja (0.8v).</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En la salida de cualquier puerta </a:t>
            </a:r>
            <a:r>
              <a:rPr lang="es-ES" sz="1200" dirty="0" smtClean="0">
                <a:latin typeface="Calibri" panose="020F0502020204030204" pitchFamily="34" charset="0"/>
                <a:cs typeface="Calibri" panose="020F0502020204030204" pitchFamily="34" charset="0"/>
              </a:rPr>
              <a:t>lógica </a:t>
            </a:r>
            <a:r>
              <a:rPr lang="es-ES" sz="1200" dirty="0">
                <a:latin typeface="Calibri" panose="020F0502020204030204" pitchFamily="34" charset="0"/>
                <a:cs typeface="Calibri" panose="020F0502020204030204" pitchFamily="34" charset="0"/>
              </a:rPr>
              <a:t>TTL viene dada aprox. Con esta referencia para HIGH “1” y LOW “</a:t>
            </a:r>
            <a:r>
              <a:rPr lang="es-ES" sz="1200" dirty="0" smtClean="0">
                <a:latin typeface="Calibri" panose="020F0502020204030204" pitchFamily="34" charset="0"/>
                <a:cs typeface="Calibri" panose="020F0502020204030204" pitchFamily="34" charset="0"/>
              </a:rPr>
              <a:t>0”</a:t>
            </a: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VOH: Es la salida de voltaje de voltaje de señal lógica alta con un rango de </a:t>
            </a:r>
            <a:r>
              <a:rPr lang="es-ES" sz="1200" dirty="0" smtClean="0">
                <a:latin typeface="Calibri" panose="020F0502020204030204" pitchFamily="34" charset="0"/>
                <a:cs typeface="Calibri" panose="020F0502020204030204" pitchFamily="34" charset="0"/>
              </a:rPr>
              <a:t>2.4v-5v.</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VOH(min</a:t>
            </a:r>
            <a:r>
              <a:rPr lang="es-ES" sz="1200" dirty="0">
                <a:latin typeface="Calibri" panose="020F0502020204030204" pitchFamily="34" charset="0"/>
                <a:cs typeface="Calibri" panose="020F0502020204030204" pitchFamily="34" charset="0"/>
              </a:rPr>
              <a:t>):Es el mínimo aceptable de entrada de señal lógica alta(2.4v</a:t>
            </a:r>
            <a:r>
              <a:rPr lang="es-ES" sz="1200" dirty="0" smtClean="0">
                <a:latin typeface="Calibri" panose="020F0502020204030204" pitchFamily="34" charset="0"/>
                <a:cs typeface="Calibri" panose="020F0502020204030204" pitchFamily="34" charset="0"/>
              </a:rPr>
              <a:t>).</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VOL </a:t>
            </a:r>
            <a:r>
              <a:rPr lang="es-ES" sz="1200" dirty="0">
                <a:latin typeface="Calibri" panose="020F0502020204030204" pitchFamily="34" charset="0"/>
                <a:cs typeface="Calibri" panose="020F0502020204030204" pitchFamily="34" charset="0"/>
              </a:rPr>
              <a:t>:Es la salida de voltaje de señal lógica baja con un rango de </a:t>
            </a:r>
            <a:r>
              <a:rPr lang="es-ES" sz="1200" dirty="0" smtClean="0">
                <a:latin typeface="Calibri" panose="020F0502020204030204" pitchFamily="34" charset="0"/>
                <a:cs typeface="Calibri" panose="020F0502020204030204" pitchFamily="34" charset="0"/>
              </a:rPr>
              <a:t>0-0.4v.</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VOL(max</a:t>
            </a:r>
            <a:r>
              <a:rPr lang="es-ES" sz="1200" dirty="0">
                <a:latin typeface="Calibri" panose="020F0502020204030204" pitchFamily="34" charset="0"/>
                <a:cs typeface="Calibri" panose="020F0502020204030204" pitchFamily="34" charset="0"/>
              </a:rPr>
              <a:t>): Es el máximo aceptable de salida de señal lógica baja (0.4v)</a:t>
            </a:r>
          </a:p>
          <a:p>
            <a:pPr marL="0" indent="0">
              <a:buNone/>
            </a:pP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10870" y1="6463" x2="31677" y2="6803"/>
                        <a14:foregroundMark x1="31677" y1="6803" x2="31988" y2="94218"/>
                        <a14:foregroundMark x1="31988" y1="95238" x2="10870" y2="94558"/>
                        <a14:foregroundMark x1="10870" y1="94558" x2="10870" y2="6463"/>
                        <a14:foregroundMark x1="6211" y1="6803" x2="7143" y2="58844"/>
                        <a14:foregroundMark x1="33851" y1="8163" x2="37578" y2="8163"/>
                        <a14:foregroundMark x1="36957" y1="6122" x2="38820" y2="6803"/>
                        <a14:foregroundMark x1="34472" y1="1020" x2="50311" y2="1701"/>
                        <a14:foregroundMark x1="52795" y1="3061" x2="34472" y2="1361"/>
                        <a14:foregroundMark x1="47826" y1="6803" x2="48447" y2="51701"/>
                        <a14:foregroundMark x1="45342" y1="28571" x2="49068" y2="29932"/>
                        <a14:foregroundMark x1="51242" y1="30952" x2="47826" y2="30272"/>
                        <a14:foregroundMark x1="8696" y1="34354" x2="4348" y2="31633"/>
                        <a14:foregroundMark x1="7143" y1="80952" x2="6211" y2="94218"/>
                        <a14:foregroundMark x1="32298" y1="59524" x2="48137" y2="60884"/>
                        <a14:foregroundMark x1="39130" y1="58503" x2="32919" y2="60204"/>
                        <a14:foregroundMark x1="52484" y1="79932" x2="37578" y2="79252"/>
                        <a14:foregroundMark x1="42547" y1="90476" x2="47826" y2="94218"/>
                        <a14:foregroundMark x1="48137" y1="88095" x2="49068" y2="93197"/>
                        <a14:foregroundMark x1="36335" y1="96259" x2="37267" y2="93537"/>
                        <a14:foregroundMark x1="53106" y1="88776" x2="53106" y2="94558"/>
                        <a14:foregroundMark x1="53727" y1="95578" x2="74534" y2="94558"/>
                        <a14:foregroundMark x1="75155" y1="89456" x2="75155" y2="95238"/>
                        <a14:foregroundMark x1="80124" y1="95918" x2="80124" y2="95918"/>
                        <a14:foregroundMark x1="78571" y1="88776" x2="95342" y2="89796"/>
                        <a14:foregroundMark x1="88509" y1="86735" x2="86025" y2="87755"/>
                        <a14:foregroundMark x1="78882" y1="53401" x2="95652" y2="53741"/>
                        <a14:foregroundMark x1="59627" y1="29592" x2="70497" y2="30272"/>
                        <a14:foregroundMark x1="54658" y1="7143" x2="54037" y2="87415"/>
                        <a14:foregroundMark x1="54658" y1="6122" x2="74534" y2="6463"/>
                        <a14:foregroundMark x1="75466" y1="7483" x2="74224" y2="93878"/>
                        <a14:foregroundMark x1="77019" y1="6803" x2="81056" y2="7823"/>
                        <a14:foregroundMark x1="31677" y1="7143" x2="31988" y2="29252"/>
                        <a14:foregroundMark x1="21118" y1="96259" x2="11180" y2="94898"/>
                        <a14:foregroundMark x1="6211" y1="35714" x2="7143" y2="57483"/>
                        <a14:foregroundMark x1="69255" y1="95578" x2="73913" y2="95918"/>
                        <a14:foregroundMark x1="74845" y1="61224" x2="74534" y2="86735"/>
                        <a14:foregroundMark x1="75776" y1="68707" x2="74845" y2="89116"/>
                        <a14:foregroundMark x1="79814" y1="51701" x2="93789" y2="53401"/>
                        <a14:foregroundMark x1="93789" y1="54762" x2="89130" y2="54422"/>
                        <a14:foregroundMark x1="5590" y1="58503" x2="8075" y2="59864"/>
                        <a14:foregroundMark x1="6832" y1="7143" x2="6832" y2="7143"/>
                        <a14:foregroundMark x1="75155" y1="7823" x2="75155" y2="35714"/>
                        <a14:foregroundMark x1="48447" y1="8163" x2="49068" y2="8163"/>
                        <a14:foregroundMark x1="97516" y1="89456" x2="90683" y2="88435"/>
                        <a14:foregroundMark x1="31988" y1="7143" x2="32609" y2="11905"/>
                        <a14:foregroundMark x1="7143" y1="55782" x2="6832" y2="59524"/>
                        <a14:foregroundMark x1="47205" y1="51361" x2="48447" y2="52381"/>
                        <a14:foregroundMark x1="47826" y1="7143" x2="47826" y2="7143"/>
                        <a14:backgroundMark x1="1242" y1="7143" x2="2174" y2="35714"/>
                        <a14:backgroundMark x1="36957" y1="72109" x2="36957" y2="72109"/>
                        <a14:backgroundMark x1="38509" y1="39456" x2="38509" y2="39456"/>
                        <a14:backgroundMark x1="39441" y1="30272" x2="39441" y2="30272"/>
                        <a14:backgroundMark x1="40683" y1="94898" x2="40683" y2="94898"/>
                        <a14:backgroundMark x1="38199" y1="89456" x2="38199" y2="89456"/>
                        <a14:backgroundMark x1="42547" y1="5102" x2="42547" y2="5102"/>
                        <a14:backgroundMark x1="51242" y1="4762" x2="51242" y2="4762"/>
                        <a14:backgroundMark x1="34783" y1="98639" x2="34783" y2="98639"/>
                        <a14:backgroundMark x1="14286" y1="97619" x2="14286" y2="97619"/>
                        <a14:backgroundMark x1="43789" y1="85714" x2="43789" y2="85714"/>
                        <a14:backgroundMark x1="9006" y1="13946" x2="9006" y2="13946"/>
                        <a14:backgroundMark x1="9317" y1="43197" x2="9317" y2="43197"/>
                        <a14:backgroundMark x1="8075" y1="37415" x2="8075" y2="37415"/>
                        <a14:backgroundMark x1="8696" y1="49320" x2="8696" y2="49320"/>
                        <a14:backgroundMark x1="9627" y1="54082" x2="9627" y2="54082"/>
                        <a14:backgroundMark x1="9627" y1="47279" x2="9627" y2="47279"/>
                        <a14:backgroundMark x1="95031" y1="92857" x2="95031" y2="92857"/>
                      </a14:backgroundRemoval>
                    </a14:imgEffect>
                  </a14:imgLayer>
                </a14:imgProps>
              </a:ext>
            </a:extLst>
          </a:blip>
          <a:stretch>
            <a:fillRect/>
          </a:stretch>
        </p:blipFill>
        <p:spPr>
          <a:xfrm>
            <a:off x="8484100" y="1226771"/>
            <a:ext cx="3067050" cy="2800350"/>
          </a:xfrm>
          <a:prstGeom prst="rect">
            <a:avLst/>
          </a:prstGeom>
        </p:spPr>
      </p:pic>
      <p:sp>
        <p:nvSpPr>
          <p:cNvPr id="5" name="CuadroTexto 4"/>
          <p:cNvSpPr txBox="1"/>
          <p:nvPr/>
        </p:nvSpPr>
        <p:spPr>
          <a:xfrm>
            <a:off x="1903412" y="4027121"/>
            <a:ext cx="3621889" cy="276999"/>
          </a:xfrm>
          <a:prstGeom prst="rect">
            <a:avLst/>
          </a:prstGeom>
          <a:noFill/>
        </p:spPr>
        <p:txBody>
          <a:bodyPr wrap="none" rtlCol="0">
            <a:spAutoFit/>
          </a:bodyPr>
          <a:lstStyle/>
          <a:p>
            <a:r>
              <a:rPr lang="es-ES" sz="1200" u="sng" dirty="0" smtClean="0">
                <a:latin typeface="Calibri" panose="020F0502020204030204" pitchFamily="34" charset="0"/>
                <a:cs typeface="Calibri" panose="020F0502020204030204" pitchFamily="34" charset="0"/>
                <a:hlinkClick r:id="rId4" action="ppaction://hlinksldjump"/>
              </a:rPr>
              <a:t>CLIC AQUÍ PARA VER COMPARACION CON TTL</a:t>
            </a:r>
            <a:r>
              <a:rPr lang="es-ES" sz="1200" u="sng" dirty="0" smtClean="0">
                <a:latin typeface="Calibri" panose="020F0502020204030204" pitchFamily="34" charset="0"/>
                <a:cs typeface="Calibri" panose="020F0502020204030204" pitchFamily="34" charset="0"/>
              </a:rPr>
              <a:t> vs CMOS</a:t>
            </a:r>
            <a:endParaRPr lang="es-ES" sz="1200" u="sng" dirty="0">
              <a:latin typeface="Calibri" panose="020F0502020204030204" pitchFamily="34" charset="0"/>
              <a:cs typeface="Calibri" panose="020F0502020204030204" pitchFamily="34" charset="0"/>
            </a:endParaRPr>
          </a:p>
        </p:txBody>
      </p:sp>
      <p:grpSp>
        <p:nvGrpSpPr>
          <p:cNvPr id="6" name="Grupo 5"/>
          <p:cNvGrpSpPr/>
          <p:nvPr/>
        </p:nvGrpSpPr>
        <p:grpSpPr>
          <a:xfrm>
            <a:off x="10379242" y="131337"/>
            <a:ext cx="1520137" cy="423905"/>
            <a:chOff x="10379242" y="131337"/>
            <a:chExt cx="1520137" cy="423905"/>
          </a:xfrm>
        </p:grpSpPr>
        <p:sp>
          <p:nvSpPr>
            <p:cNvPr id="7" name="Botón de acción: Inicio 6">
              <a:hlinkClick r:id="rId5" action="ppaction://hlinksldjump" highlightClick="1">
                <a:snd r:embed="rId6" name="click.wav"/>
              </a:hlinkClick>
              <a:hlinkHover r:id="" action="ppaction://noaction">
                <a:snd r:embed="rId6"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Personalizar 7">
              <a:hlinkClick r:id="" action="ppaction://hlinkshowjump?jump=endshow" highlightClick="1">
                <a:snd r:embed="rId6" name="click.wav"/>
              </a:hlinkClick>
              <a:hlinkHover r:id="" action="ppaction://noaction">
                <a:snd r:embed="rId6"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9" name="Botón de acción: Volver 8">
              <a:hlinkClick r:id="" action="ppaction://hlinkshowjump?jump=lastslideviewed" highlightClick="1">
                <a:snd r:embed="rId6" name="click.wav"/>
              </a:hlinkClick>
              <a:hlinkHover r:id="" action="ppaction://noaction">
                <a:snd r:embed="rId6"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600301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97306" y="18596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Rango de voltaje CMOS</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770062" y="712104"/>
            <a:ext cx="8915400" cy="5848183"/>
          </a:xfrm>
        </p:spPr>
        <p:txBody>
          <a:bodyPr>
            <a:normAutofit/>
          </a:bodyPr>
          <a:lstStyle/>
          <a:p>
            <a:pPr marL="0" indent="0">
              <a:buNone/>
            </a:pPr>
            <a:r>
              <a:rPr lang="es-ES" sz="1200" b="1" u="sng" dirty="0" smtClean="0">
                <a:latin typeface="Calibri" panose="020F0502020204030204" pitchFamily="34" charset="0"/>
                <a:cs typeface="Calibri" panose="020F0502020204030204" pitchFamily="34" charset="0"/>
              </a:rPr>
              <a:t>CMOS 5Voltios Niveles Lógicos</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La entrada de cualquier CMOS 5V viene dada aprox. Con esta referencia para HIGH “1” y LOW “0”</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V</a:t>
            </a:r>
            <a:r>
              <a:rPr lang="es-ES" sz="1050" b="1" dirty="0" smtClean="0">
                <a:latin typeface="Calibri" panose="020F0502020204030204" pitchFamily="34" charset="0"/>
                <a:cs typeface="Calibri" panose="020F0502020204030204" pitchFamily="34" charset="0"/>
              </a:rPr>
              <a:t>IH: </a:t>
            </a:r>
            <a:r>
              <a:rPr lang="es-ES" sz="1200" dirty="0" smtClean="0">
                <a:latin typeface="Calibri" panose="020F0502020204030204" pitchFamily="34" charset="0"/>
                <a:cs typeface="Calibri" panose="020F0502020204030204" pitchFamily="34" charset="0"/>
              </a:rPr>
              <a:t>Es la entrada de voltaje de señal lógica alta con un rango de 3.5v-5v</a:t>
            </a:r>
            <a:r>
              <a:rPr lang="es-ES" sz="1050" dirty="0" smtClean="0">
                <a:latin typeface="Calibri" panose="020F0502020204030204" pitchFamily="34" charset="0"/>
                <a:cs typeface="Calibri" panose="020F0502020204030204" pitchFamily="34" charset="0"/>
              </a:rPr>
              <a:t/>
            </a:r>
            <a:br>
              <a:rPr lang="es-ES" sz="105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V</a:t>
            </a:r>
            <a:r>
              <a:rPr lang="es-ES" sz="1050" b="1" dirty="0" smtClean="0">
                <a:latin typeface="Calibri" panose="020F0502020204030204" pitchFamily="34" charset="0"/>
                <a:cs typeface="Calibri" panose="020F0502020204030204" pitchFamily="34" charset="0"/>
              </a:rPr>
              <a:t>IH(min): </a:t>
            </a:r>
            <a:r>
              <a:rPr lang="es-ES" sz="1200" dirty="0" smtClean="0">
                <a:latin typeface="Calibri" panose="020F0502020204030204" pitchFamily="34" charset="0"/>
                <a:cs typeface="Calibri" panose="020F0502020204030204" pitchFamily="34" charset="0"/>
              </a:rPr>
              <a:t>Es el mínimo aceptable de entrada de señal lógica alta (3.5v).</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V</a:t>
            </a:r>
            <a:r>
              <a:rPr lang="es-ES" sz="1050" b="1" dirty="0" smtClean="0">
                <a:latin typeface="Calibri" panose="020F0502020204030204" pitchFamily="34" charset="0"/>
                <a:cs typeface="Calibri" panose="020F0502020204030204" pitchFamily="34" charset="0"/>
              </a:rPr>
              <a:t>IL : </a:t>
            </a:r>
            <a:r>
              <a:rPr lang="es-ES" sz="1200" dirty="0" smtClean="0">
                <a:latin typeface="Calibri" panose="020F0502020204030204" pitchFamily="34" charset="0"/>
                <a:cs typeface="Calibri" panose="020F0502020204030204" pitchFamily="34" charset="0"/>
              </a:rPr>
              <a:t>Es la entrada de voltaje de señal lógica baja con un rango de 0-1.5v</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V</a:t>
            </a:r>
            <a:r>
              <a:rPr lang="es-ES" sz="1050" b="1" dirty="0" smtClean="0">
                <a:latin typeface="Calibri" panose="020F0502020204030204" pitchFamily="34" charset="0"/>
                <a:cs typeface="Calibri" panose="020F0502020204030204" pitchFamily="34" charset="0"/>
              </a:rPr>
              <a:t>IL(max): </a:t>
            </a:r>
            <a:r>
              <a:rPr lang="es-ES" sz="1200" dirty="0" smtClean="0">
                <a:latin typeface="Calibri" panose="020F0502020204030204" pitchFamily="34" charset="0"/>
                <a:cs typeface="Calibri" panose="020F0502020204030204" pitchFamily="34" charset="0"/>
              </a:rPr>
              <a:t>Es el máximo aceptable de entrada de señal lógica baja (1.5v).</a:t>
            </a:r>
          </a:p>
          <a:p>
            <a:pPr marL="0" indent="0">
              <a:buNone/>
            </a:pPr>
            <a:r>
              <a:rPr lang="es-ES" sz="1200" dirty="0" smtClean="0">
                <a:latin typeface="Calibri" panose="020F0502020204030204" pitchFamily="34" charset="0"/>
                <a:cs typeface="Calibri" panose="020F0502020204030204" pitchFamily="34" charset="0"/>
              </a:rPr>
              <a:t>La salida de cualquier CMOS 5V viene dada aprox. Con esta referencia para HIGH “1” y LOW “0”</a:t>
            </a:r>
          </a:p>
          <a:p>
            <a:pPr marL="0" indent="0">
              <a:buNone/>
            </a:pPr>
            <a:r>
              <a:rPr lang="es-ES" sz="1200" b="1" dirty="0" smtClean="0">
                <a:latin typeface="Calibri" panose="020F0502020204030204" pitchFamily="34" charset="0"/>
                <a:cs typeface="Calibri" panose="020F0502020204030204" pitchFamily="34" charset="0"/>
              </a:rPr>
              <a:t>V</a:t>
            </a:r>
            <a:r>
              <a:rPr lang="es-ES" sz="1050" b="1" dirty="0" smtClean="0">
                <a:latin typeface="Calibri" panose="020F0502020204030204" pitchFamily="34" charset="0"/>
                <a:cs typeface="Calibri" panose="020F0502020204030204" pitchFamily="34" charset="0"/>
              </a:rPr>
              <a:t>OH</a:t>
            </a:r>
            <a:r>
              <a:rPr lang="es-ES" sz="1200" dirty="0" smtClean="0">
                <a:latin typeface="Calibri" panose="020F0502020204030204" pitchFamily="34" charset="0"/>
                <a:cs typeface="Calibri" panose="020F0502020204030204" pitchFamily="34" charset="0"/>
              </a:rPr>
              <a:t>: Es la salida de voltaje de voltaje de señal lógica alta con un rango de 4.4v-5v</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V</a:t>
            </a:r>
            <a:r>
              <a:rPr lang="es-ES" sz="1050" b="1" dirty="0" smtClean="0">
                <a:latin typeface="Calibri" panose="020F0502020204030204" pitchFamily="34" charset="0"/>
                <a:cs typeface="Calibri" panose="020F0502020204030204" pitchFamily="34" charset="0"/>
              </a:rPr>
              <a:t>OH(min):</a:t>
            </a:r>
            <a:r>
              <a:rPr lang="es-ES" sz="1200" dirty="0" smtClean="0">
                <a:latin typeface="Calibri" panose="020F0502020204030204" pitchFamily="34" charset="0"/>
                <a:cs typeface="Calibri" panose="020F0502020204030204" pitchFamily="34" charset="0"/>
              </a:rPr>
              <a:t>Es el mínimo aceptable de entrada de señal lógica alta(4.4v)</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V</a:t>
            </a:r>
            <a:r>
              <a:rPr lang="es-ES" sz="1050" b="1" dirty="0" smtClean="0">
                <a:latin typeface="Calibri" panose="020F0502020204030204" pitchFamily="34" charset="0"/>
                <a:cs typeface="Calibri" panose="020F0502020204030204" pitchFamily="34" charset="0"/>
              </a:rPr>
              <a:t>OL </a:t>
            </a:r>
            <a:r>
              <a:rPr lang="es-ES" sz="1050" dirty="0" smtClean="0">
                <a:latin typeface="Calibri" panose="020F0502020204030204" pitchFamily="34" charset="0"/>
                <a:cs typeface="Calibri" panose="020F0502020204030204" pitchFamily="34" charset="0"/>
              </a:rPr>
              <a:t>:</a:t>
            </a:r>
            <a:r>
              <a:rPr lang="es-ES" sz="1200" dirty="0" smtClean="0">
                <a:latin typeface="Calibri" panose="020F0502020204030204" pitchFamily="34" charset="0"/>
                <a:cs typeface="Calibri" panose="020F0502020204030204" pitchFamily="34" charset="0"/>
              </a:rPr>
              <a:t>Es la salida de voltaje de señal lógica baja con un rango de 0-0.33v</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V</a:t>
            </a:r>
            <a:r>
              <a:rPr lang="es-ES" sz="1050" b="1" dirty="0" smtClean="0">
                <a:latin typeface="Calibri" panose="020F0502020204030204" pitchFamily="34" charset="0"/>
                <a:cs typeface="Calibri" panose="020F0502020204030204" pitchFamily="34" charset="0"/>
              </a:rPr>
              <a:t>OL(max): </a:t>
            </a:r>
            <a:r>
              <a:rPr lang="es-ES" sz="1200" dirty="0" smtClean="0">
                <a:latin typeface="Calibri" panose="020F0502020204030204" pitchFamily="34" charset="0"/>
                <a:cs typeface="Calibri" panose="020F0502020204030204" pitchFamily="34" charset="0"/>
              </a:rPr>
              <a:t>Es el máximo aceptable de salida de señal lógica baja (0.33v)</a:t>
            </a:r>
          </a:p>
          <a:p>
            <a:pPr marL="0" indent="0">
              <a:buNone/>
            </a:pPr>
            <a:endParaRPr lang="es-ES" sz="1200" b="1" u="sng" dirty="0" smtClean="0">
              <a:latin typeface="Calibri" panose="020F0502020204030204" pitchFamily="34" charset="0"/>
              <a:cs typeface="Calibri" panose="020F0502020204030204" pitchFamily="34" charset="0"/>
            </a:endParaRPr>
          </a:p>
          <a:p>
            <a:pPr marL="0" indent="0">
              <a:buNone/>
            </a:pPr>
            <a:r>
              <a:rPr lang="es-ES" sz="1200" b="1" u="sng" dirty="0" smtClean="0">
                <a:latin typeface="Calibri" panose="020F0502020204030204" pitchFamily="34" charset="0"/>
                <a:cs typeface="Calibri" panose="020F0502020204030204" pitchFamily="34" charset="0"/>
              </a:rPr>
              <a:t>CMOS 3.3Voltios Niveles Lógicos </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La entrada de cualquier CMOS 3.3V viene dada aprox. Con esta referencia para HIGH “1” y LOW “0”</a:t>
            </a:r>
          </a:p>
          <a:p>
            <a:pPr marL="0" indent="0">
              <a:buNone/>
            </a:pPr>
            <a:r>
              <a:rPr lang="es-ES" sz="1200" b="1" dirty="0">
                <a:latin typeface="Calibri" panose="020F0502020204030204" pitchFamily="34" charset="0"/>
                <a:cs typeface="Calibri" panose="020F0502020204030204" pitchFamily="34" charset="0"/>
              </a:rPr>
              <a:t>V</a:t>
            </a:r>
            <a:r>
              <a:rPr lang="es-ES" sz="1050" b="1" dirty="0">
                <a:latin typeface="Calibri" panose="020F0502020204030204" pitchFamily="34" charset="0"/>
                <a:cs typeface="Calibri" panose="020F0502020204030204" pitchFamily="34" charset="0"/>
              </a:rPr>
              <a:t>IH: </a:t>
            </a:r>
            <a:r>
              <a:rPr lang="es-ES" sz="1200" dirty="0">
                <a:latin typeface="Calibri" panose="020F0502020204030204" pitchFamily="34" charset="0"/>
                <a:cs typeface="Calibri" panose="020F0502020204030204" pitchFamily="34" charset="0"/>
              </a:rPr>
              <a:t>Es la entrada de voltaje de señal lógica alta con un rango de </a:t>
            </a:r>
            <a:r>
              <a:rPr lang="es-ES" sz="1200" dirty="0" smtClean="0">
                <a:latin typeface="Calibri" panose="020F0502020204030204" pitchFamily="34" charset="0"/>
                <a:cs typeface="Calibri" panose="020F0502020204030204" pitchFamily="34" charset="0"/>
              </a:rPr>
              <a:t>2v-3.3v</a:t>
            </a:r>
            <a:r>
              <a:rPr lang="es-ES" sz="1050" dirty="0">
                <a:latin typeface="Calibri" panose="020F0502020204030204" pitchFamily="34" charset="0"/>
                <a:cs typeface="Calibri" panose="020F0502020204030204" pitchFamily="34" charset="0"/>
              </a:rPr>
              <a:t/>
            </a:r>
            <a:br>
              <a:rPr lang="es-ES" sz="1050" dirty="0">
                <a:latin typeface="Calibri" panose="020F0502020204030204" pitchFamily="34" charset="0"/>
                <a:cs typeface="Calibri" panose="020F0502020204030204" pitchFamily="34" charset="0"/>
              </a:rPr>
            </a:br>
            <a:r>
              <a:rPr lang="es-ES" sz="1200" b="1" dirty="0">
                <a:latin typeface="Calibri" panose="020F0502020204030204" pitchFamily="34" charset="0"/>
                <a:cs typeface="Calibri" panose="020F0502020204030204" pitchFamily="34" charset="0"/>
              </a:rPr>
              <a:t>V</a:t>
            </a:r>
            <a:r>
              <a:rPr lang="es-ES" sz="1050" b="1" dirty="0">
                <a:latin typeface="Calibri" panose="020F0502020204030204" pitchFamily="34" charset="0"/>
                <a:cs typeface="Calibri" panose="020F0502020204030204" pitchFamily="34" charset="0"/>
              </a:rPr>
              <a:t>IH(min): </a:t>
            </a:r>
            <a:r>
              <a:rPr lang="es-ES" sz="1200" dirty="0">
                <a:latin typeface="Calibri" panose="020F0502020204030204" pitchFamily="34" charset="0"/>
                <a:cs typeface="Calibri" panose="020F0502020204030204" pitchFamily="34" charset="0"/>
              </a:rPr>
              <a:t>Es el mínimo aceptable de entrada de señal lógica alta </a:t>
            </a:r>
            <a:r>
              <a:rPr lang="es-ES" sz="1200" dirty="0" smtClean="0">
                <a:latin typeface="Calibri" panose="020F0502020204030204" pitchFamily="34" charset="0"/>
                <a:cs typeface="Calibri" panose="020F0502020204030204" pitchFamily="34" charset="0"/>
              </a:rPr>
              <a:t>(</a:t>
            </a:r>
            <a:r>
              <a:rPr lang="es-ES" sz="1200" dirty="0">
                <a:latin typeface="Calibri" panose="020F0502020204030204" pitchFamily="34" charset="0"/>
                <a:cs typeface="Calibri" panose="020F0502020204030204" pitchFamily="34" charset="0"/>
              </a:rPr>
              <a:t>2</a:t>
            </a:r>
            <a:r>
              <a:rPr lang="es-ES" sz="1200" dirty="0" smtClean="0">
                <a:latin typeface="Calibri" panose="020F0502020204030204" pitchFamily="34" charset="0"/>
                <a:cs typeface="Calibri" panose="020F0502020204030204" pitchFamily="34" charset="0"/>
              </a:rPr>
              <a:t>v</a:t>
            </a:r>
            <a:r>
              <a:rPr lang="es-ES" sz="1200" dirty="0">
                <a:latin typeface="Calibri" panose="020F0502020204030204" pitchFamily="34" charset="0"/>
                <a:cs typeface="Calibri" panose="020F0502020204030204" pitchFamily="34" charset="0"/>
              </a:rPr>
              <a:t>).</a:t>
            </a:r>
            <a:br>
              <a:rPr lang="es-ES" sz="1200" dirty="0">
                <a:latin typeface="Calibri" panose="020F0502020204030204" pitchFamily="34" charset="0"/>
                <a:cs typeface="Calibri" panose="020F0502020204030204" pitchFamily="34" charset="0"/>
              </a:rPr>
            </a:br>
            <a:r>
              <a:rPr lang="es-ES" sz="1200" b="1" dirty="0">
                <a:latin typeface="Calibri" panose="020F0502020204030204" pitchFamily="34" charset="0"/>
                <a:cs typeface="Calibri" panose="020F0502020204030204" pitchFamily="34" charset="0"/>
              </a:rPr>
              <a:t>V</a:t>
            </a:r>
            <a:r>
              <a:rPr lang="es-ES" sz="1050" b="1" dirty="0">
                <a:latin typeface="Calibri" panose="020F0502020204030204" pitchFamily="34" charset="0"/>
                <a:cs typeface="Calibri" panose="020F0502020204030204" pitchFamily="34" charset="0"/>
              </a:rPr>
              <a:t>IL : </a:t>
            </a:r>
            <a:r>
              <a:rPr lang="es-ES" sz="1200" dirty="0">
                <a:latin typeface="Calibri" panose="020F0502020204030204" pitchFamily="34" charset="0"/>
                <a:cs typeface="Calibri" panose="020F0502020204030204" pitchFamily="34" charset="0"/>
              </a:rPr>
              <a:t>Es la entrada de voltaje de señal lógica baja con un rango de </a:t>
            </a:r>
            <a:r>
              <a:rPr lang="es-ES" sz="1200" dirty="0" smtClean="0">
                <a:latin typeface="Calibri" panose="020F0502020204030204" pitchFamily="34" charset="0"/>
                <a:cs typeface="Calibri" panose="020F0502020204030204" pitchFamily="34" charset="0"/>
              </a:rPr>
              <a:t>0-0.8v</a:t>
            </a:r>
            <a:r>
              <a:rPr lang="es-ES" sz="1200" dirty="0">
                <a:latin typeface="Calibri" panose="020F0502020204030204" pitchFamily="34" charset="0"/>
                <a:cs typeface="Calibri" panose="020F0502020204030204" pitchFamily="34" charset="0"/>
              </a:rPr>
              <a:t/>
            </a:r>
            <a:br>
              <a:rPr lang="es-ES" sz="1200" dirty="0">
                <a:latin typeface="Calibri" panose="020F0502020204030204" pitchFamily="34" charset="0"/>
                <a:cs typeface="Calibri" panose="020F0502020204030204" pitchFamily="34" charset="0"/>
              </a:rPr>
            </a:br>
            <a:r>
              <a:rPr lang="es-ES" sz="1200" b="1" dirty="0">
                <a:latin typeface="Calibri" panose="020F0502020204030204" pitchFamily="34" charset="0"/>
                <a:cs typeface="Calibri" panose="020F0502020204030204" pitchFamily="34" charset="0"/>
              </a:rPr>
              <a:t>V</a:t>
            </a:r>
            <a:r>
              <a:rPr lang="es-ES" sz="1050" b="1" dirty="0">
                <a:latin typeface="Calibri" panose="020F0502020204030204" pitchFamily="34" charset="0"/>
                <a:cs typeface="Calibri" panose="020F0502020204030204" pitchFamily="34" charset="0"/>
              </a:rPr>
              <a:t>IL(max): </a:t>
            </a:r>
            <a:r>
              <a:rPr lang="es-ES" sz="1200" dirty="0">
                <a:latin typeface="Calibri" panose="020F0502020204030204" pitchFamily="34" charset="0"/>
                <a:cs typeface="Calibri" panose="020F0502020204030204" pitchFamily="34" charset="0"/>
              </a:rPr>
              <a:t>Es el máximo aceptable de entrada de señal lógica baja </a:t>
            </a:r>
            <a:r>
              <a:rPr lang="es-ES" sz="1200" dirty="0" smtClean="0">
                <a:latin typeface="Calibri" panose="020F0502020204030204" pitchFamily="34" charset="0"/>
                <a:cs typeface="Calibri" panose="020F0502020204030204" pitchFamily="34" charset="0"/>
              </a:rPr>
              <a:t>(0.8v).</a:t>
            </a:r>
          </a:p>
          <a:p>
            <a:pPr marL="0" indent="0">
              <a:buNone/>
            </a:pPr>
            <a:r>
              <a:rPr lang="es-ES" sz="1200" dirty="0">
                <a:latin typeface="Calibri" panose="020F0502020204030204" pitchFamily="34" charset="0"/>
                <a:cs typeface="Calibri" panose="020F0502020204030204" pitchFamily="34" charset="0"/>
              </a:rPr>
              <a:t>La salida de cualquier CMOS </a:t>
            </a:r>
            <a:r>
              <a:rPr lang="es-ES" sz="1200" dirty="0" smtClean="0">
                <a:latin typeface="Calibri" panose="020F0502020204030204" pitchFamily="34" charset="0"/>
                <a:cs typeface="Calibri" panose="020F0502020204030204" pitchFamily="34" charset="0"/>
              </a:rPr>
              <a:t>3.3V </a:t>
            </a:r>
            <a:r>
              <a:rPr lang="es-ES" sz="1200" dirty="0">
                <a:latin typeface="Calibri" panose="020F0502020204030204" pitchFamily="34" charset="0"/>
                <a:cs typeface="Calibri" panose="020F0502020204030204" pitchFamily="34" charset="0"/>
              </a:rPr>
              <a:t>viene dada aprox. Con esta referencia para HIGH “1” y LOW “0”</a:t>
            </a:r>
          </a:p>
          <a:p>
            <a:pPr marL="0" indent="0">
              <a:buNone/>
            </a:pPr>
            <a:r>
              <a:rPr lang="es-ES" sz="1200" b="1" dirty="0">
                <a:latin typeface="Calibri" panose="020F0502020204030204" pitchFamily="34" charset="0"/>
                <a:cs typeface="Calibri" panose="020F0502020204030204" pitchFamily="34" charset="0"/>
              </a:rPr>
              <a:t>V</a:t>
            </a:r>
            <a:r>
              <a:rPr lang="es-ES" sz="1050" b="1" dirty="0">
                <a:latin typeface="Calibri" panose="020F0502020204030204" pitchFamily="34" charset="0"/>
                <a:cs typeface="Calibri" panose="020F0502020204030204" pitchFamily="34" charset="0"/>
              </a:rPr>
              <a:t>OH</a:t>
            </a:r>
            <a:r>
              <a:rPr lang="es-ES" sz="1200" dirty="0">
                <a:latin typeface="Calibri" panose="020F0502020204030204" pitchFamily="34" charset="0"/>
                <a:cs typeface="Calibri" panose="020F0502020204030204" pitchFamily="34" charset="0"/>
              </a:rPr>
              <a:t>: Es la salida de voltaje de voltaje de señal lógica alta con un rango de </a:t>
            </a:r>
            <a:r>
              <a:rPr lang="es-ES" sz="1200" dirty="0" smtClean="0">
                <a:latin typeface="Calibri" panose="020F0502020204030204" pitchFamily="34" charset="0"/>
                <a:cs typeface="Calibri" panose="020F0502020204030204" pitchFamily="34" charset="0"/>
              </a:rPr>
              <a:t>2.4v-3.3v</a:t>
            </a:r>
            <a:r>
              <a:rPr lang="es-ES" sz="1200" dirty="0">
                <a:latin typeface="Calibri" panose="020F0502020204030204" pitchFamily="34" charset="0"/>
                <a:cs typeface="Calibri" panose="020F0502020204030204" pitchFamily="34" charset="0"/>
              </a:rPr>
              <a:t/>
            </a:r>
            <a:br>
              <a:rPr lang="es-ES" sz="1200" dirty="0">
                <a:latin typeface="Calibri" panose="020F0502020204030204" pitchFamily="34" charset="0"/>
                <a:cs typeface="Calibri" panose="020F0502020204030204" pitchFamily="34" charset="0"/>
              </a:rPr>
            </a:br>
            <a:r>
              <a:rPr lang="es-ES" sz="1200" b="1" dirty="0">
                <a:latin typeface="Calibri" panose="020F0502020204030204" pitchFamily="34" charset="0"/>
                <a:cs typeface="Calibri" panose="020F0502020204030204" pitchFamily="34" charset="0"/>
              </a:rPr>
              <a:t>V</a:t>
            </a:r>
            <a:r>
              <a:rPr lang="es-ES" sz="1050" b="1" dirty="0">
                <a:latin typeface="Calibri" panose="020F0502020204030204" pitchFamily="34" charset="0"/>
                <a:cs typeface="Calibri" panose="020F0502020204030204" pitchFamily="34" charset="0"/>
              </a:rPr>
              <a:t>OH(min):</a:t>
            </a:r>
            <a:r>
              <a:rPr lang="es-ES" sz="1200" dirty="0">
                <a:latin typeface="Calibri" panose="020F0502020204030204" pitchFamily="34" charset="0"/>
                <a:cs typeface="Calibri" panose="020F0502020204030204" pitchFamily="34" charset="0"/>
              </a:rPr>
              <a:t>Es el mínimo aceptable de entrada de señal lógica </a:t>
            </a:r>
            <a:r>
              <a:rPr lang="es-ES" sz="1200" dirty="0" smtClean="0">
                <a:latin typeface="Calibri" panose="020F0502020204030204" pitchFamily="34" charset="0"/>
                <a:cs typeface="Calibri" panose="020F0502020204030204" pitchFamily="34" charset="0"/>
              </a:rPr>
              <a:t>alta(2.4v</a:t>
            </a:r>
            <a:r>
              <a:rPr lang="es-ES" sz="1200" dirty="0">
                <a:latin typeface="Calibri" panose="020F0502020204030204" pitchFamily="34" charset="0"/>
                <a:cs typeface="Calibri" panose="020F0502020204030204" pitchFamily="34" charset="0"/>
              </a:rPr>
              <a:t>)</a:t>
            </a:r>
            <a:br>
              <a:rPr lang="es-ES" sz="1200" dirty="0">
                <a:latin typeface="Calibri" panose="020F0502020204030204" pitchFamily="34" charset="0"/>
                <a:cs typeface="Calibri" panose="020F0502020204030204" pitchFamily="34" charset="0"/>
              </a:rPr>
            </a:br>
            <a:r>
              <a:rPr lang="es-ES" sz="1200" b="1" dirty="0">
                <a:latin typeface="Calibri" panose="020F0502020204030204" pitchFamily="34" charset="0"/>
                <a:cs typeface="Calibri" panose="020F0502020204030204" pitchFamily="34" charset="0"/>
              </a:rPr>
              <a:t>V</a:t>
            </a:r>
            <a:r>
              <a:rPr lang="es-ES" sz="1050" b="1" dirty="0">
                <a:latin typeface="Calibri" panose="020F0502020204030204" pitchFamily="34" charset="0"/>
                <a:cs typeface="Calibri" panose="020F0502020204030204" pitchFamily="34" charset="0"/>
              </a:rPr>
              <a:t>OL </a:t>
            </a:r>
            <a:r>
              <a:rPr lang="es-ES" sz="1050" dirty="0">
                <a:latin typeface="Calibri" panose="020F0502020204030204" pitchFamily="34" charset="0"/>
                <a:cs typeface="Calibri" panose="020F0502020204030204" pitchFamily="34" charset="0"/>
              </a:rPr>
              <a:t>:</a:t>
            </a:r>
            <a:r>
              <a:rPr lang="es-ES" sz="1200" dirty="0">
                <a:latin typeface="Calibri" panose="020F0502020204030204" pitchFamily="34" charset="0"/>
                <a:cs typeface="Calibri" panose="020F0502020204030204" pitchFamily="34" charset="0"/>
              </a:rPr>
              <a:t>Es la salida de voltaje de señal lógica baja con un rango de </a:t>
            </a:r>
            <a:r>
              <a:rPr lang="es-ES" sz="1200" dirty="0" smtClean="0">
                <a:latin typeface="Calibri" panose="020F0502020204030204" pitchFamily="34" charset="0"/>
                <a:cs typeface="Calibri" panose="020F0502020204030204" pitchFamily="34" charset="0"/>
              </a:rPr>
              <a:t>0-0.4v</a:t>
            </a:r>
            <a:r>
              <a:rPr lang="es-ES" sz="1200" dirty="0">
                <a:latin typeface="Calibri" panose="020F0502020204030204" pitchFamily="34" charset="0"/>
                <a:cs typeface="Calibri" panose="020F0502020204030204" pitchFamily="34" charset="0"/>
              </a:rPr>
              <a:t/>
            </a:r>
            <a:br>
              <a:rPr lang="es-ES" sz="1200" dirty="0">
                <a:latin typeface="Calibri" panose="020F0502020204030204" pitchFamily="34" charset="0"/>
                <a:cs typeface="Calibri" panose="020F0502020204030204" pitchFamily="34" charset="0"/>
              </a:rPr>
            </a:br>
            <a:r>
              <a:rPr lang="es-ES" sz="1200" b="1" dirty="0">
                <a:latin typeface="Calibri" panose="020F0502020204030204" pitchFamily="34" charset="0"/>
                <a:cs typeface="Calibri" panose="020F0502020204030204" pitchFamily="34" charset="0"/>
              </a:rPr>
              <a:t>V</a:t>
            </a:r>
            <a:r>
              <a:rPr lang="es-ES" sz="1050" b="1" dirty="0">
                <a:latin typeface="Calibri" panose="020F0502020204030204" pitchFamily="34" charset="0"/>
                <a:cs typeface="Calibri" panose="020F0502020204030204" pitchFamily="34" charset="0"/>
              </a:rPr>
              <a:t>OL(max): </a:t>
            </a:r>
            <a:r>
              <a:rPr lang="es-ES" sz="1200" dirty="0">
                <a:latin typeface="Calibri" panose="020F0502020204030204" pitchFamily="34" charset="0"/>
                <a:cs typeface="Calibri" panose="020F0502020204030204" pitchFamily="34" charset="0"/>
              </a:rPr>
              <a:t>Es el máximo aceptable de salida de señal lógica baja (</a:t>
            </a:r>
            <a:r>
              <a:rPr lang="es-ES" sz="1200" dirty="0" smtClean="0">
                <a:latin typeface="Calibri" panose="020F0502020204030204" pitchFamily="34" charset="0"/>
                <a:cs typeface="Calibri" panose="020F0502020204030204" pitchFamily="34" charset="0"/>
              </a:rPr>
              <a:t>0.4v</a:t>
            </a:r>
            <a:r>
              <a:rPr lang="es-ES" sz="1200" dirty="0">
                <a:latin typeface="Calibri" panose="020F0502020204030204" pitchFamily="34" charset="0"/>
                <a:cs typeface="Calibri" panose="020F0502020204030204" pitchFamily="34" charset="0"/>
              </a:rPr>
              <a:t>)</a:t>
            </a:r>
          </a:p>
          <a:p>
            <a:pPr marL="0" indent="0">
              <a:buNone/>
            </a:pP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50081">
                        <a14:foregroundMark x1="47981" y1="19377" x2="42488" y2="18685"/>
                        <a14:foregroundMark x1="42973" y1="16263" x2="43134" y2="19031"/>
                        <a14:foregroundMark x1="37964" y1="6920" x2="39580" y2="7266"/>
                        <a14:foregroundMark x1="41519" y1="18339" x2="37480" y2="17301"/>
                        <a14:foregroundMark x1="41842" y1="17647" x2="37480" y2="18685"/>
                        <a14:foregroundMark x1="41680" y1="19377" x2="38611" y2="19377"/>
                        <a14:foregroundMark x1="36187" y1="6920" x2="36349" y2="95502"/>
                        <a14:foregroundMark x1="35864" y1="7266" x2="36834" y2="38062"/>
                        <a14:foregroundMark x1="36672" y1="7612" x2="36187" y2="23183"/>
                        <a14:foregroundMark x1="36026" y1="6920" x2="25363" y2="7266"/>
                        <a14:foregroundMark x1="25202" y1="6574" x2="25202" y2="96194"/>
                        <a14:foregroundMark x1="25525" y1="96540" x2="36187" y2="97232"/>
                        <a14:foregroundMark x1="36187" y1="89965" x2="26010" y2="89965"/>
                        <a14:foregroundMark x1="26010" y1="94118" x2="34733" y2="91696"/>
                        <a14:foregroundMark x1="39257" y1="95502" x2="39418" y2="98616"/>
                        <a14:foregroundMark x1="37641" y1="90311" x2="40549" y2="88581"/>
                        <a14:foregroundMark x1="49435" y1="90311" x2="38772" y2="90311"/>
                        <a14:foregroundMark x1="49273" y1="91349" x2="41680" y2="91003"/>
                        <a14:foregroundMark x1="25848" y1="1384" x2="14216" y2="1384"/>
                        <a14:foregroundMark x1="25848" y1="1730" x2="25848" y2="3806"/>
                        <a14:foregroundMark x1="25848" y1="4844" x2="14863" y2="3460"/>
                        <a14:foregroundMark x1="12601" y1="2422" x2="13409" y2="3460"/>
                        <a14:foregroundMark x1="22294" y1="6920" x2="21971" y2="11765"/>
                        <a14:foregroundMark x1="21486" y1="11765" x2="22617" y2="17647"/>
                        <a14:foregroundMark x1="25525" y1="11073" x2="22940" y2="19031"/>
                        <a14:foregroundMark x1="25363" y1="34948" x2="14701" y2="32526"/>
                        <a14:foregroundMark x1="25525" y1="35294" x2="14378" y2="34948"/>
                        <a14:foregroundMark x1="14863" y1="7266" x2="16963" y2="7612"/>
                        <a14:foregroundMark x1="13893" y1="7612" x2="14216" y2="95502"/>
                        <a14:foregroundMark x1="14055" y1="8304" x2="2908" y2="7958"/>
                        <a14:foregroundMark x1="2746" y1="7266" x2="13893" y2="6574"/>
                        <a14:foregroundMark x1="2908" y1="8651" x2="2746" y2="96886"/>
                        <a14:foregroundMark x1="2746" y1="96886" x2="14216" y2="96886"/>
                        <a14:foregroundMark x1="14216" y1="68166" x2="23586" y2="71280"/>
                        <a14:foregroundMark x1="24071" y1="72318" x2="14701" y2="70588"/>
                        <a14:foregroundMark x1="24394" y1="70934" x2="24394" y2="70934"/>
                        <a14:foregroundMark x1="2908" y1="70242" x2="12439" y2="92388"/>
                        <a14:foregroundMark x1="808" y1="70242" x2="485" y2="96194"/>
                        <a14:foregroundMark x1="808" y1="8651" x2="646" y2="31834"/>
                        <a14:foregroundMark x1="1292" y1="33910" x2="969" y2="32526"/>
                        <a14:foregroundMark x1="15347" y1="95502" x2="16963" y2="96540"/>
                        <a14:foregroundMark x1="17124" y1="96540" x2="15024" y2="97578"/>
                        <a14:foregroundMark x1="19709" y1="92042" x2="21486" y2="92388"/>
                        <a14:foregroundMark x1="23263" y1="89965" x2="23263" y2="97578"/>
                        <a14:foregroundMark x1="23263" y1="97578" x2="20679" y2="93772"/>
                        <a14:foregroundMark x1="37318" y1="96540" x2="37964" y2="98270"/>
                        <a14:backgroundMark x1="17771" y1="77163" x2="17771" y2="77163"/>
                        <a14:backgroundMark x1="45719" y1="97924" x2="45719" y2="97924"/>
                        <a14:backgroundMark x1="38449" y1="13495" x2="38449" y2="13495"/>
                        <a14:backgroundMark x1="37318" y1="12457" x2="37318" y2="12457"/>
                        <a14:backgroundMark x1="17124" y1="15917" x2="17124" y2="15917"/>
                        <a14:backgroundMark x1="19709" y1="23529" x2="19709" y2="23529"/>
                        <a14:backgroundMark x1="15832" y1="26644" x2="15832" y2="26644"/>
                        <a14:backgroundMark x1="19709" y1="8651" x2="19709" y2="8651"/>
                        <a14:backgroundMark x1="5977" y1="2422" x2="5977" y2="2422"/>
                        <a14:backgroundMark x1="9370" y1="4844" x2="9370" y2="4844"/>
                        <a14:backgroundMark x1="2100" y1="3806" x2="2100" y2="3806"/>
                        <a14:backgroundMark x1="10824" y1="3806" x2="10824" y2="3806"/>
                        <a14:backgroundMark x1="37964" y1="84775" x2="37964" y2="84775"/>
                        <a14:backgroundMark x1="22132" y1="85813" x2="22132" y2="85813"/>
                        <a14:backgroundMark x1="17932" y1="85467" x2="17932" y2="85467"/>
                        <a14:backgroundMark x1="21002" y1="81661" x2="21002" y2="81661"/>
                        <a14:backgroundMark x1="20355" y1="77509" x2="20355" y2="77509"/>
                        <a14:backgroundMark x1="15670" y1="81315" x2="15670" y2="81315"/>
                        <a14:backgroundMark x1="15024" y1="89965" x2="15024" y2="89965"/>
                        <a14:backgroundMark x1="19548" y1="97578" x2="19548" y2="97578"/>
                        <a14:backgroundMark x1="22294" y1="99308" x2="22294" y2="99308"/>
                        <a14:backgroundMark x1="24556" y1="91696" x2="24556" y2="91696"/>
                        <a14:backgroundMark x1="24233" y1="97578" x2="24233" y2="97578"/>
                        <a14:backgroundMark x1="33926" y1="98962" x2="33926" y2="98962"/>
                        <a14:backgroundMark x1="41357" y1="94810" x2="41357" y2="94810"/>
                        <a14:backgroundMark x1="37964" y1="93426" x2="37964" y2="93426"/>
                        <a14:backgroundMark x1="36187" y1="98962" x2="36187" y2="98962"/>
                        <a14:backgroundMark x1="36834" y1="98962" x2="36834" y2="98962"/>
                        <a14:backgroundMark x1="37157" y1="94118" x2="37157" y2="94118"/>
                        <a14:backgroundMark x1="38449" y1="99308" x2="38449" y2="99308"/>
                        <a14:backgroundMark x1="37480" y1="86159" x2="37480" y2="86159"/>
                        <a14:backgroundMark x1="36834" y1="32872" x2="36834" y2="32872"/>
                        <a14:backgroundMark x1="36511" y1="23875" x2="36834" y2="38062"/>
                        <a14:backgroundMark x1="20840" y1="6228" x2="20840" y2="6228"/>
                        <a14:backgroundMark x1="21809" y1="5882" x2="21809" y2="5882"/>
                        <a14:backgroundMark x1="23910" y1="5536" x2="23910" y2="5536"/>
                        <a14:backgroundMark x1="25040" y1="5882" x2="25040" y2="5882"/>
                        <a14:backgroundMark x1="22779" y1="5190" x2="22779" y2="5190"/>
                        <a14:backgroundMark x1="11955" y1="2076" x2="11955" y2="2076"/>
                        <a14:backgroundMark x1="13086" y1="5190" x2="13086" y2="5190"/>
                        <a14:backgroundMark x1="12116" y1="4844" x2="12116" y2="4844"/>
                        <a14:backgroundMark x1="13732" y1="5190" x2="18578" y2="5190"/>
                        <a14:backgroundMark x1="1131" y1="98616" x2="1131" y2="98616"/>
                        <a14:backgroundMark x1="1616" y1="99308" x2="10178" y2="99654"/>
                      </a14:backgroundRemoval>
                    </a14:imgEffect>
                  </a14:imgLayer>
                </a14:imgProps>
              </a:ext>
            </a:extLst>
          </a:blip>
          <a:srcRect r="50000"/>
          <a:stretch/>
        </p:blipFill>
        <p:spPr>
          <a:xfrm>
            <a:off x="8157979" y="476437"/>
            <a:ext cx="3248264" cy="3033114"/>
          </a:xfrm>
          <a:prstGeom prst="rect">
            <a:avLst/>
          </a:prstGeom>
          <a:effectLst>
            <a:softEdge rad="31750"/>
          </a:effectLst>
        </p:spPr>
      </p:pic>
      <p:pic>
        <p:nvPicPr>
          <p:cNvPr id="5" name="Imagen 4"/>
          <p:cNvPicPr>
            <a:picLocks noChangeAspect="1"/>
          </p:cNvPicPr>
          <p:nvPr/>
        </p:nvPicPr>
        <p:blipFill rotWithShape="1">
          <a:blip r:embed="rId4">
            <a:extLst>
              <a:ext uri="{BEBA8EAE-BF5A-486C-A8C5-ECC9F3942E4B}">
                <a14:imgProps xmlns:a14="http://schemas.microsoft.com/office/drawing/2010/main">
                  <a14:imgLayer r:embed="rId3">
                    <a14:imgEffect>
                      <a14:backgroundRemoval t="20415" b="100000" l="49435" r="99677">
                        <a14:foregroundMark x1="64297" y1="37716" x2="64297" y2="95848"/>
                        <a14:foregroundMark x1="64297" y1="36332" x2="53312" y2="36678"/>
                        <a14:foregroundMark x1="53150" y1="36678" x2="53150" y2="96194"/>
                        <a14:foregroundMark x1="53312" y1="97232" x2="63974" y2="96194"/>
                        <a14:foregroundMark x1="50889" y1="82007" x2="50889" y2="96194"/>
                        <a14:foregroundMark x1="50727" y1="36332" x2="51050" y2="60208"/>
                        <a14:foregroundMark x1="50727" y1="82007" x2="50727" y2="82007"/>
                        <a14:foregroundMark x1="69144" y1="37024" x2="64782" y2="37370"/>
                        <a14:foregroundMark x1="72859" y1="62630" x2="68174" y2="60208"/>
                        <a14:foregroundMark x1="66882" y1="61938" x2="66882" y2="61938"/>
                        <a14:foregroundMark x1="75606" y1="37024" x2="75606" y2="96540"/>
                        <a14:foregroundMark x1="75606" y1="96886" x2="87237" y2="96886"/>
                        <a14:foregroundMark x1="86753" y1="36332" x2="86591" y2="95502"/>
                        <a14:foregroundMark x1="86914" y1="39100" x2="86753" y2="96886"/>
                        <a14:foregroundMark x1="86430" y1="36332" x2="75767" y2="35986"/>
                        <a14:foregroundMark x1="76090" y1="53633" x2="83037" y2="41522"/>
                        <a14:foregroundMark x1="73344" y1="37024" x2="73344" y2="53287"/>
                        <a14:foregroundMark x1="87722" y1="53287" x2="91438" y2="53287"/>
                        <a14:foregroundMark x1="87722" y1="55363" x2="90953" y2="55017"/>
                        <a14:foregroundMark x1="92730" y1="53287" x2="93215" y2="55017"/>
                        <a14:foregroundMark x1="98384" y1="55363" x2="93376" y2="55363"/>
                        <a14:foregroundMark x1="98384" y1="54671" x2="93215" y2="52249"/>
                        <a14:foregroundMark x1="86591" y1="36332" x2="88045" y2="35294"/>
                        <a14:foregroundMark x1="88045" y1="35294" x2="91276" y2="35640"/>
                        <a14:foregroundMark x1="91276" y1="35640" x2="91115" y2="38062"/>
                        <a14:foregroundMark x1="90953" y1="37716" x2="87884" y2="37370"/>
                        <a14:foregroundMark x1="98384" y1="89965" x2="92892" y2="89965"/>
                        <a14:foregroundMark x1="92407" y1="89273" x2="93861" y2="87889"/>
                        <a14:foregroundMark x1="91276" y1="89965" x2="87076" y2="89273"/>
                        <a14:foregroundMark x1="90953" y1="91003" x2="86430" y2="91003"/>
                        <a14:foregroundMark x1="90145" y1="96886" x2="87399" y2="96540"/>
                        <a14:foregroundMark x1="90145" y1="97924" x2="88045" y2="97578"/>
                        <a14:foregroundMark x1="64459" y1="60554" x2="66882" y2="60900"/>
                        <a14:foregroundMark x1="66882" y1="62284" x2="64459" y2="62284"/>
                        <a14:foregroundMark x1="68659" y1="80277" x2="64620" y2="79931"/>
                        <a14:foregroundMark x1="68336" y1="82353" x2="64459" y2="82353"/>
                        <a14:foregroundMark x1="70759" y1="81315" x2="74637" y2="82007"/>
                        <a14:foregroundMark x1="69467" y1="79931" x2="70113" y2="79239"/>
                        <a14:foregroundMark x1="71244" y1="82699" x2="69790" y2="80277"/>
                        <a14:foregroundMark x1="67528" y1="96886" x2="64136" y2="95502"/>
                        <a14:foregroundMark x1="67367" y1="97578" x2="65428" y2="97924"/>
                        <a14:foregroundMark x1="69628" y1="91349" x2="70921" y2="92734"/>
                        <a14:foregroundMark x1="69790" y1="92042" x2="71082" y2="95156"/>
                        <a14:foregroundMark x1="73506" y1="89619" x2="73344" y2="96886"/>
                        <a14:foregroundMark x1="63651" y1="24221" x2="76414" y2="23183"/>
                        <a14:foregroundMark x1="64782" y1="26644" x2="76414" y2="25260"/>
                        <a14:foregroundMark x1="72052" y1="44637" x2="72859" y2="46367"/>
                        <a14:foregroundMark x1="74960" y1="45675" x2="73667" y2="45675"/>
                        <a14:foregroundMark x1="75121" y1="47059" x2="73667" y2="46713"/>
                        <a14:foregroundMark x1="73506" y1="53633" x2="73506" y2="53633"/>
                        <a14:foregroundMark x1="73183" y1="61592" x2="73183" y2="62630"/>
                        <a14:foregroundMark x1="98223" y1="91696" x2="94184" y2="91696"/>
                        <a14:foregroundMark x1="69144" y1="61592" x2="69628" y2="62284"/>
                        <a14:backgroundMark x1="95153" y1="70934" x2="95153" y2="70934"/>
                        <a14:backgroundMark x1="91276" y1="64014" x2="91115" y2="73010"/>
                        <a14:backgroundMark x1="89984" y1="43945" x2="89984" y2="43945"/>
                        <a14:backgroundMark x1="66397" y1="89965" x2="66397" y2="89965"/>
                        <a14:backgroundMark x1="68982" y1="87197" x2="68982" y2="87197"/>
                        <a14:backgroundMark x1="72375" y1="87889" x2="72375" y2="87889"/>
                        <a14:backgroundMark x1="70275" y1="85813" x2="70275" y2="85813"/>
                        <a14:backgroundMark x1="67367" y1="86505" x2="67367" y2="86505"/>
                        <a14:backgroundMark x1="67851" y1="92734" x2="67851" y2="92734"/>
                        <a14:backgroundMark x1="70113" y1="96886" x2="70113" y2="96886"/>
                        <a14:backgroundMark x1="52181" y1="98616" x2="62520" y2="98962"/>
                        <a14:backgroundMark x1="64782" y1="98962" x2="64782" y2="98962"/>
                        <a14:backgroundMark x1="86107" y1="98962" x2="75767" y2="98616"/>
                        <a14:backgroundMark x1="66397" y1="42907" x2="67690" y2="52595"/>
                        <a14:backgroundMark x1="66397" y1="99308" x2="66397" y2="99308"/>
                        <a14:backgroundMark x1="87237" y1="99308" x2="87237" y2="99308"/>
                        <a14:backgroundMark x1="88368" y1="93426" x2="89822" y2="94118"/>
                        <a14:backgroundMark x1="88530" y1="99308" x2="88530" y2="99308"/>
                        <a14:backgroundMark x1="94023" y1="88235" x2="94023" y2="88235"/>
                        <a14:backgroundMark x1="90145" y1="94118" x2="97092" y2="95848"/>
                        <a14:backgroundMark x1="87399" y1="56747" x2="87399" y2="56747"/>
                        <a14:backgroundMark x1="52504" y1="40484" x2="52504" y2="40484"/>
                        <a14:backgroundMark x1="52342" y1="44291" x2="52342" y2="44291"/>
                        <a14:backgroundMark x1="52342" y1="52249" x2="52342" y2="52249"/>
                        <a14:backgroundMark x1="52342" y1="53979" x2="52342" y2="53979"/>
                        <a14:backgroundMark x1="52504" y1="57439" x2="52504" y2="57439"/>
                        <a14:backgroundMark x1="52181" y1="80623" x2="52181" y2="80623"/>
                        <a14:backgroundMark x1="52342" y1="85813" x2="52342" y2="85813"/>
                        <a14:backgroundMark x1="52181" y1="93426" x2="52181" y2="93426"/>
                        <a14:backgroundMark x1="52181" y1="83045" x2="52181" y2="83045"/>
                        <a14:backgroundMark x1="52342" y1="87197" x2="52342" y2="87197"/>
                      </a14:backgroundRemoval>
                    </a14:imgEffect>
                  </a14:imgLayer>
                </a14:imgProps>
              </a:ext>
            </a:extLst>
          </a:blip>
          <a:srcRect l="48912" t="20613"/>
          <a:stretch/>
        </p:blipFill>
        <p:spPr>
          <a:xfrm>
            <a:off x="8157979" y="3797575"/>
            <a:ext cx="3248264" cy="2356600"/>
          </a:xfrm>
          <a:prstGeom prst="rect">
            <a:avLst/>
          </a:prstGeom>
          <a:effectLst>
            <a:softEdge rad="31750"/>
          </a:effectLst>
        </p:spPr>
      </p:pic>
      <p:sp>
        <p:nvSpPr>
          <p:cNvPr id="6" name="CuadroTexto 5"/>
          <p:cNvSpPr txBox="1"/>
          <p:nvPr/>
        </p:nvSpPr>
        <p:spPr>
          <a:xfrm>
            <a:off x="1770062" y="6154175"/>
            <a:ext cx="3035896" cy="276999"/>
          </a:xfrm>
          <a:prstGeom prst="rect">
            <a:avLst/>
          </a:prstGeom>
          <a:noFill/>
        </p:spPr>
        <p:txBody>
          <a:bodyPr wrap="none" rtlCol="0">
            <a:spAutoFit/>
          </a:bodyPr>
          <a:lstStyle/>
          <a:p>
            <a:r>
              <a:rPr lang="es-ES" sz="1200" u="sng" dirty="0" smtClean="0">
                <a:latin typeface="Calibri" panose="020F0502020204030204" pitchFamily="34" charset="0"/>
                <a:cs typeface="Calibri" panose="020F0502020204030204" pitchFamily="34" charset="0"/>
                <a:hlinkClick r:id="rId5" action="ppaction://hlinksldjump"/>
              </a:rPr>
              <a:t>CLIC AQUÍ PARA VER COMPARACION CON TTL</a:t>
            </a:r>
            <a:endParaRPr lang="es-ES" sz="1200" u="sng" dirty="0">
              <a:latin typeface="Calibri" panose="020F0502020204030204" pitchFamily="34" charset="0"/>
              <a:cs typeface="Calibri" panose="020F0502020204030204" pitchFamily="34" charset="0"/>
            </a:endParaRPr>
          </a:p>
        </p:txBody>
      </p:sp>
      <p:grpSp>
        <p:nvGrpSpPr>
          <p:cNvPr id="7" name="Grupo 6"/>
          <p:cNvGrpSpPr/>
          <p:nvPr/>
        </p:nvGrpSpPr>
        <p:grpSpPr>
          <a:xfrm>
            <a:off x="10379242" y="131337"/>
            <a:ext cx="1520137" cy="423905"/>
            <a:chOff x="10379242" y="131337"/>
            <a:chExt cx="1520137" cy="423905"/>
          </a:xfrm>
        </p:grpSpPr>
        <p:sp>
          <p:nvSpPr>
            <p:cNvPr id="8" name="Botón de acción: Inicio 7">
              <a:hlinkClick r:id="rId6" action="ppaction://hlinksldjump" highlightClick="1">
                <a:snd r:embed="rId7" name="click.wav"/>
              </a:hlinkClick>
              <a:hlinkHover r:id="" action="ppaction://noaction">
                <a:snd r:embed="rId7"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Botón de acción: Personalizar 8">
              <a:hlinkClick r:id="" action="ppaction://hlinkshowjump?jump=endshow" highlightClick="1">
                <a:snd r:embed="rId7" name="click.wav"/>
              </a:hlinkClick>
              <a:hlinkHover r:id="" action="ppaction://noaction">
                <a:snd r:embed="rId7"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0" name="Botón de acción: Volver 9">
              <a:hlinkClick r:id="" action="ppaction://hlinkshowjump?jump=lastslideviewed" highlightClick="1">
                <a:snd r:embed="rId7" name="click.wav"/>
              </a:hlinkClick>
              <a:hlinkHover r:id="" action="ppaction://noaction">
                <a:snd r:embed="rId7"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581592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yimEAJOh750/T6hN6fWq9II/AAAAAAAACUs/pJkm5lDXHkc/s1600/wallpaper-626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31966" y="4927818"/>
            <a:ext cx="7617676" cy="1280890"/>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s-ES" sz="2800" b="1" dirty="0" smtClean="0">
                <a:latin typeface="Calibri" panose="020F0502020204030204" pitchFamily="34" charset="0"/>
                <a:cs typeface="Calibri" panose="020F0502020204030204" pitchFamily="34" charset="0"/>
              </a:rPr>
              <a:t>Características de las sub-familias: </a:t>
            </a:r>
            <a:br>
              <a:rPr lang="es-ES" sz="2800" b="1" dirty="0" smtClean="0">
                <a:latin typeface="Calibri" panose="020F0502020204030204" pitchFamily="34" charset="0"/>
                <a:cs typeface="Calibri" panose="020F0502020204030204" pitchFamily="34" charset="0"/>
              </a:rPr>
            </a:br>
            <a:r>
              <a:rPr lang="es-ES" sz="2800" b="1" dirty="0" smtClean="0">
                <a:latin typeface="Calibri" panose="020F0502020204030204" pitchFamily="34" charset="0"/>
                <a:cs typeface="Calibri" panose="020F0502020204030204" pitchFamily="34" charset="0"/>
              </a:rPr>
              <a:t>TTL </a:t>
            </a:r>
            <a:r>
              <a:rPr lang="es-ES" sz="2800" b="1" dirty="0">
                <a:latin typeface="Calibri" panose="020F0502020204030204" pitchFamily="34" charset="0"/>
                <a:cs typeface="Calibri" panose="020F0502020204030204" pitchFamily="34" charset="0"/>
              </a:rPr>
              <a:t>54,----74H,74LS, 74ALS, 74C,74F,74AS,74HC,74ACT</a:t>
            </a: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74125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libertaddigital.com/fotos/noticias/intel-oblea-wafer-irlanda-0211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7736425" y="852710"/>
            <a:ext cx="3466563" cy="480790"/>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s-ES" sz="2800" b="1" dirty="0" smtClean="0">
                <a:latin typeface="Calibri" panose="020F0502020204030204" pitchFamily="34" charset="0"/>
                <a:cs typeface="Calibri" panose="020F0502020204030204" pitchFamily="34" charset="0"/>
              </a:rPr>
              <a:t>Subfamilia TTL</a:t>
            </a:r>
            <a:endParaRPr lang="es-ES" sz="2800" b="1" dirty="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41276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57916" y="309607"/>
            <a:ext cx="1133293" cy="471443"/>
          </a:xfrm>
        </p:spPr>
        <p:txBody>
          <a:bodyPr>
            <a:noAutofit/>
          </a:bodyPr>
          <a:lstStyle/>
          <a:p>
            <a:r>
              <a:rPr lang="es-ES" sz="2800" dirty="0" smtClean="0">
                <a:latin typeface="Calibri" panose="020F0502020204030204" pitchFamily="34" charset="0"/>
                <a:cs typeface="Calibri" panose="020F0502020204030204" pitchFamily="34" charset="0"/>
              </a:rPr>
              <a:t>Índice</a:t>
            </a:r>
            <a:endParaRPr lang="es-ES" sz="2800" dirty="0">
              <a:latin typeface="Calibri" panose="020F0502020204030204" pitchFamily="34" charset="0"/>
              <a:cs typeface="Calibri" panose="020F0502020204030204" pitchFamily="34" charset="0"/>
            </a:endParaRPr>
          </a:p>
        </p:txBody>
      </p:sp>
      <p:sp>
        <p:nvSpPr>
          <p:cNvPr id="4" name="CuadroTexto 3"/>
          <p:cNvSpPr txBox="1"/>
          <p:nvPr/>
        </p:nvSpPr>
        <p:spPr>
          <a:xfrm>
            <a:off x="1396495" y="1437443"/>
            <a:ext cx="3590470" cy="4893647"/>
          </a:xfrm>
          <a:prstGeom prst="rect">
            <a:avLst/>
          </a:prstGeom>
          <a:noFill/>
        </p:spPr>
        <p:txBody>
          <a:bodyPr wrap="none" rtlCol="0">
            <a:spAutoFit/>
          </a:bodyPr>
          <a:lstStyle/>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2" action="ppaction://hlinksldjump"/>
              </a:rPr>
              <a:t>Características </a:t>
            </a:r>
            <a:r>
              <a:rPr lang="es-ES" sz="1200" dirty="0">
                <a:latin typeface="Calibri" panose="020F0502020204030204" pitchFamily="34" charset="0"/>
                <a:cs typeface="Calibri" panose="020F0502020204030204" pitchFamily="34" charset="0"/>
                <a:hlinkClick r:id="rId2" action="ppaction://hlinksldjump"/>
              </a:rPr>
              <a:t>de las familias lógicas </a:t>
            </a:r>
            <a:br>
              <a:rPr lang="es-ES" sz="1200" dirty="0">
                <a:latin typeface="Calibri" panose="020F0502020204030204" pitchFamily="34" charset="0"/>
                <a:cs typeface="Calibri" panose="020F0502020204030204" pitchFamily="34" charset="0"/>
                <a:hlinkClick r:id="rId2" action="ppaction://hlinksldjump"/>
              </a:rPr>
            </a:br>
            <a:r>
              <a:rPr lang="es-ES" sz="1200" dirty="0">
                <a:latin typeface="Calibri" panose="020F0502020204030204" pitchFamily="34" charset="0"/>
                <a:cs typeface="Calibri" panose="020F0502020204030204" pitchFamily="34" charset="0"/>
                <a:hlinkClick r:id="rId2" action="ppaction://hlinksldjump"/>
              </a:rPr>
              <a:t>TTL, CMOS, DTL, ECL.</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3" action="ppaction://hlinksldjump"/>
              </a:rPr>
              <a:t>Familia bipolar</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4" action="ppaction://hlinksldjump"/>
              </a:rPr>
              <a:t>Características de la familia lógica DTL</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5" action="ppaction://hlinksldjump"/>
              </a:rPr>
              <a:t>Características de la familia Lógica ECL</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6" action="ppaction://hlinksldjump"/>
              </a:rPr>
              <a:t>Características de las familias lógicas TTL.</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7" action="ppaction://hlinksldjump"/>
              </a:rPr>
              <a:t>Margen de ruido TTL</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8" action="ppaction://hlinksldjump"/>
              </a:rPr>
              <a:t>Identificación  </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9" action="ppaction://hlinksldjump"/>
              </a:rPr>
              <a:t>Características de las familias lógicas CMOS</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10" action="ppaction://hlinksldjump"/>
              </a:rPr>
              <a:t>FAN-OUT CMOS</a:t>
            </a:r>
            <a:endParaRPr lang="es-ES" sz="1200" dirty="0" smtClean="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11" action="ppaction://hlinksldjump"/>
              </a:rPr>
              <a:t>Datos referentes de la Familia CMOS</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12" action="ppaction://hlinksldjump"/>
              </a:rPr>
              <a:t>Lógica de inyección integrada</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13" action="ppaction://hlinksldjump"/>
              </a:rPr>
              <a:t>Rango de voltajes TTL</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14" action="ppaction://hlinksldjump"/>
              </a:rPr>
              <a:t>Rango de voltaje </a:t>
            </a:r>
            <a:r>
              <a:rPr lang="es-ES" sz="1200" dirty="0" smtClean="0">
                <a:latin typeface="Calibri" panose="020F0502020204030204" pitchFamily="34" charset="0"/>
                <a:cs typeface="Calibri" panose="020F0502020204030204" pitchFamily="34" charset="0"/>
                <a:hlinkClick r:id="rId14" action="ppaction://hlinksldjump"/>
              </a:rPr>
              <a:t>CMOS</a:t>
            </a:r>
            <a:endParaRPr lang="es-ES" sz="1200" dirty="0" smtClean="0">
              <a:latin typeface="Calibri" panose="020F0502020204030204" pitchFamily="34" charset="0"/>
              <a:cs typeface="Calibri" panose="020F0502020204030204" pitchFamily="34" charset="0"/>
            </a:endParaRPr>
          </a:p>
          <a:p>
            <a:pPr>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15" action="ppaction://hlinksldjump"/>
              </a:rPr>
              <a:t>Características de las sub-familias: </a:t>
            </a:r>
            <a:br>
              <a:rPr lang="es-ES" sz="1200" dirty="0">
                <a:latin typeface="Calibri" panose="020F0502020204030204" pitchFamily="34" charset="0"/>
                <a:cs typeface="Calibri" panose="020F0502020204030204" pitchFamily="34" charset="0"/>
                <a:hlinkClick r:id="rId15" action="ppaction://hlinksldjump"/>
              </a:rPr>
            </a:br>
            <a:r>
              <a:rPr lang="es-ES" sz="1200" dirty="0">
                <a:latin typeface="Calibri" panose="020F0502020204030204" pitchFamily="34" charset="0"/>
                <a:cs typeface="Calibri" panose="020F0502020204030204" pitchFamily="34" charset="0"/>
                <a:hlinkClick r:id="rId15" action="ppaction://hlinksldjump"/>
              </a:rPr>
              <a:t>TTL 54,----74H,74LS, 74ALS, 74C,74F,74AS,74HC,74ACT</a:t>
            </a:r>
            <a:endParaRPr lang="es-ES" sz="12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16" action="ppaction://hlinksldjump"/>
              </a:rPr>
              <a:t>Subfamilia TTL</a:t>
            </a:r>
            <a:endParaRPr lang="es-ES" sz="12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17" action="ppaction://hlinksldjump"/>
              </a:rPr>
              <a:t>Serie 54 de TTL</a:t>
            </a:r>
            <a:endParaRPr lang="es-ES" sz="12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18" action="ppaction://hlinksldjump"/>
              </a:rPr>
              <a:t>TTL ESTÁNDAR</a:t>
            </a:r>
            <a:r>
              <a:rPr lang="es-ES" sz="1200" dirty="0">
                <a:latin typeface="Calibri" panose="020F0502020204030204" pitchFamily="34" charset="0"/>
                <a:cs typeface="Calibri" panose="020F0502020204030204" pitchFamily="34" charset="0"/>
              </a:rPr>
              <a:t> </a:t>
            </a:r>
          </a:p>
          <a:p>
            <a:pPr>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19" action="ppaction://hlinksldjump"/>
              </a:rPr>
              <a:t>TTL DE BAJO CONSUMO</a:t>
            </a:r>
            <a:endParaRPr lang="es-ES" sz="12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0" action="ppaction://hlinksldjump"/>
              </a:rPr>
              <a:t>TTL DE ALTA VELOCIDAD</a:t>
            </a:r>
            <a:endParaRPr lang="es-ES" sz="12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1" action="ppaction://hlinksldjump"/>
              </a:rPr>
              <a:t>TTL SCHOTTKY</a:t>
            </a:r>
            <a:endParaRPr lang="es-ES" sz="12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2" action="ppaction://hlinksldjump"/>
              </a:rPr>
              <a:t>TTL SCHOTTKY DE BAJO CONSUMO</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endParaRPr lang="es-ES" sz="1200" dirty="0" smtClean="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endParaRPr lang="es-ES" sz="1200" dirty="0"/>
          </a:p>
        </p:txBody>
      </p:sp>
      <p:sp>
        <p:nvSpPr>
          <p:cNvPr id="5" name="CuadroTexto 4"/>
          <p:cNvSpPr txBox="1"/>
          <p:nvPr/>
        </p:nvSpPr>
        <p:spPr>
          <a:xfrm>
            <a:off x="4986965" y="1437443"/>
            <a:ext cx="3810933" cy="2839239"/>
          </a:xfrm>
          <a:prstGeom prst="rect">
            <a:avLst/>
          </a:prstGeom>
          <a:noFill/>
        </p:spPr>
        <p:txBody>
          <a:bodyPr wrap="square" rtlCol="0">
            <a:spAutoFit/>
          </a:bodyPr>
          <a:lstStyle/>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3" action="ppaction://hlinksldjump"/>
              </a:rPr>
              <a:t>TTL SCHOTTKY AVANZADA</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4" action="ppaction://hlinksldjump"/>
              </a:rPr>
              <a:t>TTL SCHOTTKY AVANZADA DE BAJO CONSUMO DE POTENCIA</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5" action="ppaction://hlinksldjump"/>
              </a:rPr>
              <a:t>TTL SCHOTTKY AVANZADA DE FAIRCHILD</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6" action="ppaction://hlinksldjump"/>
              </a:rPr>
              <a:t>Subfamilias CMOS</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7" action="ppaction://hlinksldjump"/>
              </a:rPr>
              <a:t>CMOS 74C</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8" action="ppaction://hlinksldjump"/>
              </a:rPr>
              <a:t>CMOS 74HC</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29" action="ppaction://hlinksldjump"/>
              </a:rPr>
              <a:t>CMOS 74ACT</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30" action="ppaction://hlinksldjump"/>
              </a:rPr>
              <a:t>Anexos</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31" action="ppaction://hlinksldjump"/>
              </a:rPr>
              <a:t>Descripción de </a:t>
            </a:r>
            <a:r>
              <a:rPr lang="es-ES" sz="1200" dirty="0" smtClean="0">
                <a:latin typeface="Calibri" panose="020F0502020204030204" pitchFamily="34" charset="0"/>
                <a:cs typeface="Calibri" panose="020F0502020204030204" pitchFamily="34" charset="0"/>
                <a:hlinkClick r:id="rId31" action="ppaction://hlinksldjump"/>
              </a:rPr>
              <a:t>parámetros</a:t>
            </a:r>
            <a:endParaRPr lang="es-ES" sz="1200" dirty="0" smtClean="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32" action="ppaction://hlinksldjump"/>
              </a:rPr>
              <a:t>Parámetro </a:t>
            </a:r>
            <a:r>
              <a:rPr lang="es-ES" sz="1200" dirty="0">
                <a:latin typeface="Calibri" panose="020F0502020204030204" pitchFamily="34" charset="0"/>
                <a:cs typeface="Calibri" panose="020F0502020204030204" pitchFamily="34" charset="0"/>
                <a:hlinkClick r:id="rId32" action="ppaction://hlinksldjump"/>
              </a:rPr>
              <a:t>disipación de potencia</a:t>
            </a:r>
            <a:br>
              <a:rPr lang="es-ES" sz="1200" dirty="0">
                <a:latin typeface="Calibri" panose="020F0502020204030204" pitchFamily="34" charset="0"/>
                <a:cs typeface="Calibri" panose="020F0502020204030204" pitchFamily="34" charset="0"/>
                <a:hlinkClick r:id="rId32" action="ppaction://hlinksldjump"/>
              </a:rPr>
            </a:br>
            <a:r>
              <a:rPr lang="es-ES" sz="1200" dirty="0">
                <a:latin typeface="Calibri" panose="020F0502020204030204" pitchFamily="34" charset="0"/>
                <a:cs typeface="Calibri" panose="020F0502020204030204" pitchFamily="34" charset="0"/>
                <a:hlinkClick r:id="rId32" action="ppaction://hlinksldjump"/>
              </a:rPr>
              <a:t>(POWER  DISSIPATION</a:t>
            </a:r>
            <a:r>
              <a:rPr lang="es-ES" sz="1200" dirty="0" smtClean="0">
                <a:latin typeface="Calibri" panose="020F0502020204030204" pitchFamily="34" charset="0"/>
                <a:cs typeface="Calibri" panose="020F0502020204030204" pitchFamily="34" charset="0"/>
                <a:hlinkClick r:id="rId32" action="ppaction://hlinksldjump"/>
              </a:rPr>
              <a:t>)</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33" action="ppaction://hlinksldjump"/>
              </a:rPr>
              <a:t>Parámetro margen de ruido</a:t>
            </a:r>
            <a:br>
              <a:rPr lang="es-ES" sz="1200" dirty="0">
                <a:latin typeface="Calibri" panose="020F0502020204030204" pitchFamily="34" charset="0"/>
                <a:cs typeface="Calibri" panose="020F0502020204030204" pitchFamily="34" charset="0"/>
                <a:hlinkClick r:id="rId33" action="ppaction://hlinksldjump"/>
              </a:rPr>
            </a:br>
            <a:r>
              <a:rPr lang="es-ES" sz="1200" dirty="0">
                <a:latin typeface="Calibri" panose="020F0502020204030204" pitchFamily="34" charset="0"/>
                <a:cs typeface="Calibri" panose="020F0502020204030204" pitchFamily="34" charset="0"/>
                <a:hlinkClick r:id="rId33" action="ppaction://hlinksldjump"/>
              </a:rPr>
              <a:t>(NOISE MARGIN</a:t>
            </a:r>
            <a:r>
              <a:rPr lang="es-ES" sz="1200" dirty="0" smtClean="0">
                <a:latin typeface="Calibri" panose="020F0502020204030204" pitchFamily="34" charset="0"/>
                <a:cs typeface="Calibri" panose="020F0502020204030204" pitchFamily="34" charset="0"/>
                <a:hlinkClick r:id="rId33" action="ppaction://hlinksldjump"/>
              </a:rPr>
              <a:t>)</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endParaRPr lang="es-ES" sz="1050" dirty="0"/>
          </a:p>
        </p:txBody>
      </p:sp>
      <p:sp>
        <p:nvSpPr>
          <p:cNvPr id="6" name="CuadroTexto 5"/>
          <p:cNvSpPr txBox="1"/>
          <p:nvPr/>
        </p:nvSpPr>
        <p:spPr>
          <a:xfrm>
            <a:off x="8797898" y="1414360"/>
            <a:ext cx="3194920" cy="2862322"/>
          </a:xfrm>
          <a:prstGeom prst="rect">
            <a:avLst/>
          </a:prstGeom>
          <a:noFill/>
        </p:spPr>
        <p:txBody>
          <a:bodyPr wrap="square" rtlCol="0">
            <a:spAutoFit/>
          </a:bodyPr>
          <a:lstStyle/>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34" action="ppaction://hlinksldjump"/>
              </a:rPr>
              <a:t>Retardo en propagación</a:t>
            </a:r>
            <a:br>
              <a:rPr lang="es-ES" sz="1200" dirty="0">
                <a:latin typeface="Calibri" panose="020F0502020204030204" pitchFamily="34" charset="0"/>
                <a:cs typeface="Calibri" panose="020F0502020204030204" pitchFamily="34" charset="0"/>
                <a:hlinkClick r:id="rId34" action="ppaction://hlinksldjump"/>
              </a:rPr>
            </a:br>
            <a:r>
              <a:rPr lang="es-ES" sz="1200" dirty="0">
                <a:latin typeface="Calibri" panose="020F0502020204030204" pitchFamily="34" charset="0"/>
                <a:cs typeface="Calibri" panose="020F0502020204030204" pitchFamily="34" charset="0"/>
                <a:hlinkClick r:id="rId34" action="ppaction://hlinksldjump"/>
              </a:rPr>
              <a:t>(PROPAGATION DELAY)</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35" action="ppaction://hlinksldjump"/>
              </a:rPr>
              <a:t>FAN-IN </a:t>
            </a:r>
            <a:r>
              <a:rPr lang="es-ES" sz="1200" dirty="0">
                <a:latin typeface="Calibri" panose="020F0502020204030204" pitchFamily="34" charset="0"/>
                <a:cs typeface="Calibri" panose="020F0502020204030204" pitchFamily="34" charset="0"/>
                <a:hlinkClick r:id="rId35" action="ppaction://hlinksldjump"/>
              </a:rPr>
              <a:t>y FAN-OUT</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36" action="ppaction://hlinksldjump"/>
              </a:rPr>
              <a:t>FAN-IN</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37" action="ppaction://hlinksldjump"/>
              </a:rPr>
              <a:t>FAN-OUT</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a:latin typeface="Calibri" panose="020F0502020204030204" pitchFamily="34" charset="0"/>
                <a:cs typeface="Calibri" panose="020F0502020204030204" pitchFamily="34" charset="0"/>
                <a:hlinkClick r:id="rId38" action="ppaction://hlinksldjump"/>
              </a:rPr>
              <a:t>Escalas de integración:</a:t>
            </a:r>
            <a:br>
              <a:rPr lang="es-ES" sz="1200" dirty="0">
                <a:latin typeface="Calibri" panose="020F0502020204030204" pitchFamily="34" charset="0"/>
                <a:cs typeface="Calibri" panose="020F0502020204030204" pitchFamily="34" charset="0"/>
                <a:hlinkClick r:id="rId38" action="ppaction://hlinksldjump"/>
              </a:rPr>
            </a:br>
            <a:r>
              <a:rPr lang="es-ES" sz="1200" dirty="0">
                <a:latin typeface="Calibri" panose="020F0502020204030204" pitchFamily="34" charset="0"/>
                <a:cs typeface="Calibri" panose="020F0502020204030204" pitchFamily="34" charset="0"/>
                <a:hlinkClick r:id="rId38" action="ppaction://hlinksldjump"/>
              </a:rPr>
              <a:t>SSI,MSI, LSI, VLSI, ULSI</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39" action="ppaction://hlinksldjump"/>
              </a:rPr>
              <a:t>Dispositivos </a:t>
            </a:r>
            <a:r>
              <a:rPr lang="es-ES" sz="1200" dirty="0">
                <a:latin typeface="Calibri" panose="020F0502020204030204" pitchFamily="34" charset="0"/>
                <a:cs typeface="Calibri" panose="020F0502020204030204" pitchFamily="34" charset="0"/>
                <a:hlinkClick r:id="rId39" action="ppaction://hlinksldjump"/>
              </a:rPr>
              <a:t>de 3 estados:</a:t>
            </a:r>
            <a:br>
              <a:rPr lang="es-ES" sz="1200" dirty="0">
                <a:latin typeface="Calibri" panose="020F0502020204030204" pitchFamily="34" charset="0"/>
                <a:cs typeface="Calibri" panose="020F0502020204030204" pitchFamily="34" charset="0"/>
                <a:hlinkClick r:id="rId39" action="ppaction://hlinksldjump"/>
              </a:rPr>
            </a:br>
            <a:r>
              <a:rPr lang="es-ES" sz="1200" dirty="0">
                <a:latin typeface="Calibri" panose="020F0502020204030204" pitchFamily="34" charset="0"/>
                <a:cs typeface="Calibri" panose="020F0502020204030204" pitchFamily="34" charset="0"/>
                <a:hlinkClick r:id="rId39" action="ppaction://hlinksldjump"/>
              </a:rPr>
              <a:t>TRI-STATE LOGIC DEVICES</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40" action="ppaction://hlinksldjump"/>
              </a:rPr>
              <a:t>LEY </a:t>
            </a:r>
            <a:r>
              <a:rPr lang="es-ES" sz="1200" dirty="0">
                <a:latin typeface="Calibri" panose="020F0502020204030204" pitchFamily="34" charset="0"/>
                <a:cs typeface="Calibri" panose="020F0502020204030204" pitchFamily="34" charset="0"/>
                <a:hlinkClick r:id="rId40" action="ppaction://hlinksldjump"/>
              </a:rPr>
              <a:t>DE MOORE</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41" action="ppaction://hlinksldjump"/>
              </a:rPr>
              <a:t>Medidas </a:t>
            </a:r>
            <a:r>
              <a:rPr lang="es-ES" sz="1200" dirty="0">
                <a:latin typeface="Calibri" panose="020F0502020204030204" pitchFamily="34" charset="0"/>
                <a:cs typeface="Calibri" panose="020F0502020204030204" pitchFamily="34" charset="0"/>
                <a:hlinkClick r:id="rId41" action="ppaction://hlinksldjump"/>
              </a:rPr>
              <a:t>preventivas para evitar daños de circuitos integrados</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s-ES" sz="1200" dirty="0" smtClean="0">
                <a:latin typeface="Calibri" panose="020F0502020204030204" pitchFamily="34" charset="0"/>
                <a:cs typeface="Calibri" panose="020F0502020204030204" pitchFamily="34" charset="0"/>
                <a:hlinkClick r:id="rId42" action="ppaction://hlinksldjump"/>
              </a:rPr>
              <a:t>Agradecimiento</a:t>
            </a: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endParaRPr lang="es-ES"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endParaRPr lang="es-ES" sz="1200" dirty="0"/>
          </a:p>
        </p:txBody>
      </p:sp>
      <p:grpSp>
        <p:nvGrpSpPr>
          <p:cNvPr id="7" name="Grupo 6"/>
          <p:cNvGrpSpPr/>
          <p:nvPr/>
        </p:nvGrpSpPr>
        <p:grpSpPr>
          <a:xfrm>
            <a:off x="10379242" y="131337"/>
            <a:ext cx="1520137" cy="423905"/>
            <a:chOff x="10379242" y="131337"/>
            <a:chExt cx="1520137" cy="423905"/>
          </a:xfrm>
        </p:grpSpPr>
        <p:sp>
          <p:nvSpPr>
            <p:cNvPr id="8" name="Botón de acción: Inicio 7">
              <a:hlinkClick r:id="rId43" action="ppaction://hlinksldjump" highlightClick="1">
                <a:snd r:embed="rId44" name="click.wav"/>
              </a:hlinkClick>
              <a:hlinkHover r:id="" action="ppaction://noaction">
                <a:snd r:embed="rId4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Botón de acción: Personalizar 8">
              <a:hlinkClick r:id="" action="ppaction://hlinkshowjump?jump=endshow" highlightClick="1">
                <a:snd r:embed="rId44" name="click.wav"/>
              </a:hlinkClick>
              <a:hlinkHover r:id="" action="ppaction://noaction">
                <a:snd r:embed="rId4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0" name="Botón de acción: Volver 9">
              <a:hlinkClick r:id="" action="ppaction://hlinkshowjump?jump=lastslideviewed" highlightClick="1">
                <a:snd r:embed="rId44" name="click.wav"/>
              </a:hlinkClick>
              <a:hlinkHover r:id="" action="ppaction://noaction">
                <a:snd r:embed="rId4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7814068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http://4.bp.blogspot.com/-J1LSrbXa-RU/UD-oSMC1Z5I/AAAAAAAAACE/k-bxgswI_18/s1248/8720473-digital-camouflage-seamless-pattern-disert-palette.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800"/>
                    </a14:imgEffect>
                    <a14:imgEffect>
                      <a14:saturation sat="72000"/>
                    </a14:imgEffect>
                  </a14:imgLayer>
                </a14:imgProps>
              </a:ext>
              <a:ext uri="{28A0092B-C50C-407E-A947-70E740481C1C}">
                <a14:useLocalDpi xmlns:a14="http://schemas.microsoft.com/office/drawing/2010/main" val="0"/>
              </a:ext>
            </a:extLst>
          </a:blip>
          <a:srcRect/>
          <a:stretch>
            <a:fillRect/>
          </a:stretch>
        </p:blipFill>
        <p:spPr bwMode="auto">
          <a:xfrm>
            <a:off x="-1" y="-1"/>
            <a:ext cx="12191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674814" y="186871"/>
            <a:ext cx="3251148" cy="742042"/>
          </a:xfr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s-ES" sz="2800" dirty="0" smtClean="0">
                <a:latin typeface="Calibri" panose="020F0502020204030204" pitchFamily="34" charset="0"/>
                <a:cs typeface="Calibri" panose="020F0502020204030204" pitchFamily="34" charset="0"/>
              </a:rPr>
              <a:t>Serie 54 de TTL</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74814" y="1629228"/>
            <a:ext cx="7632122" cy="3090255"/>
          </a:xfr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marL="0" indent="0">
              <a:buNone/>
            </a:pPr>
            <a:r>
              <a:rPr lang="es-ES" sz="1200" dirty="0">
                <a:latin typeface="Calibri" panose="020F0502020204030204" pitchFamily="34" charset="0"/>
                <a:cs typeface="Calibri" panose="020F0502020204030204" pitchFamily="34" charset="0"/>
              </a:rPr>
              <a:t>La serie 54 es de uso militar por lo que tiene mas exigencia en sus rangos de voltaje de </a:t>
            </a:r>
            <a:r>
              <a:rPr lang="es-ES" sz="1200" dirty="0" smtClean="0">
                <a:latin typeface="Calibri" panose="020F0502020204030204" pitchFamily="34" charset="0"/>
                <a:cs typeface="Calibri" panose="020F0502020204030204" pitchFamily="34" charset="0"/>
              </a:rPr>
              <a:t>alimentación </a:t>
            </a:r>
            <a:r>
              <a:rPr lang="es-ES" sz="1200" dirty="0">
                <a:latin typeface="Calibri" panose="020F0502020204030204" pitchFamily="34" charset="0"/>
                <a:cs typeface="Calibri" panose="020F0502020204030204" pitchFamily="34" charset="0"/>
              </a:rPr>
              <a:t>y de temperatura</a:t>
            </a:r>
            <a:r>
              <a:rPr lang="es-ES" sz="1200" dirty="0" smtClean="0">
                <a:latin typeface="Calibri" panose="020F0502020204030204" pitchFamily="34" charset="0"/>
                <a:cs typeface="Calibri" panose="020F0502020204030204" pitchFamily="34" charset="0"/>
              </a:rPr>
              <a:t>:</a:t>
            </a:r>
          </a:p>
          <a:p>
            <a:pPr marL="0" indent="0">
              <a:buNone/>
            </a:pPr>
            <a:r>
              <a:rPr lang="es-ES" sz="1200" dirty="0" smtClean="0">
                <a:latin typeface="Calibri" panose="020F0502020204030204" pitchFamily="34" charset="0"/>
                <a:cs typeface="Calibri" panose="020F0502020204030204" pitchFamily="34" charset="0"/>
              </a:rPr>
              <a:t>Rango de alimentación </a:t>
            </a: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Serie 74: 4.75 a </a:t>
            </a:r>
            <a:r>
              <a:rPr lang="es-ES" sz="1200" dirty="0" smtClean="0">
                <a:latin typeface="Calibri" panose="020F0502020204030204" pitchFamily="34" charset="0"/>
                <a:cs typeface="Calibri" panose="020F0502020204030204" pitchFamily="34" charset="0"/>
              </a:rPr>
              <a:t>5.25V</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Serie </a:t>
            </a:r>
            <a:r>
              <a:rPr lang="es-ES" sz="1200" dirty="0">
                <a:latin typeface="Calibri" panose="020F0502020204030204" pitchFamily="34" charset="0"/>
                <a:cs typeface="Calibri" panose="020F0502020204030204" pitchFamily="34" charset="0"/>
              </a:rPr>
              <a:t>54: 4.5 a 5.5V</a:t>
            </a:r>
          </a:p>
          <a:p>
            <a:pPr marL="0" indent="0">
              <a:buNone/>
            </a:pPr>
            <a:r>
              <a:rPr lang="es-ES" sz="1200" dirty="0">
                <a:latin typeface="Calibri" panose="020F0502020204030204" pitchFamily="34" charset="0"/>
                <a:cs typeface="Calibri" panose="020F0502020204030204" pitchFamily="34" charset="0"/>
              </a:rPr>
              <a:t>Rangos de temperatura</a:t>
            </a:r>
          </a:p>
          <a:p>
            <a:pPr marL="0" indent="0">
              <a:buNone/>
            </a:pPr>
            <a:r>
              <a:rPr lang="es-ES" sz="1200" dirty="0">
                <a:latin typeface="Calibri" panose="020F0502020204030204" pitchFamily="34" charset="0"/>
                <a:cs typeface="Calibri" panose="020F0502020204030204" pitchFamily="34" charset="0"/>
              </a:rPr>
              <a:t>Serie 74: 0º a 70 </a:t>
            </a:r>
            <a:r>
              <a:rPr lang="es-ES" sz="1200" dirty="0" err="1" smtClean="0">
                <a:latin typeface="Calibri" panose="020F0502020204030204" pitchFamily="34" charset="0"/>
                <a:cs typeface="Calibri" panose="020F0502020204030204" pitchFamily="34" charset="0"/>
              </a:rPr>
              <a:t>ºc</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Serie </a:t>
            </a:r>
            <a:r>
              <a:rPr lang="es-ES" sz="1200" dirty="0">
                <a:latin typeface="Calibri" panose="020F0502020204030204" pitchFamily="34" charset="0"/>
                <a:cs typeface="Calibri" panose="020F0502020204030204" pitchFamily="34" charset="0"/>
              </a:rPr>
              <a:t>54: -55º a 125ºc</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El resto </a:t>
            </a:r>
            <a:r>
              <a:rPr lang="es-ES" sz="1200" dirty="0" smtClean="0">
                <a:latin typeface="Calibri" panose="020F0502020204030204" pitchFamily="34" charset="0"/>
                <a:cs typeface="Calibri" panose="020F0502020204030204" pitchFamily="34" charset="0"/>
              </a:rPr>
              <a:t>es necesario </a:t>
            </a:r>
            <a:r>
              <a:rPr lang="es-ES" sz="1200" dirty="0">
                <a:latin typeface="Calibri" panose="020F0502020204030204" pitchFamily="34" charset="0"/>
                <a:cs typeface="Calibri" panose="020F0502020204030204" pitchFamily="34" charset="0"/>
              </a:rPr>
              <a:t>consultar especificaciones militares de uso y </a:t>
            </a:r>
            <a:r>
              <a:rPr lang="es-ES" sz="1200" dirty="0" smtClean="0">
                <a:latin typeface="Calibri" panose="020F0502020204030204" pitchFamily="34" charset="0"/>
                <a:cs typeface="Calibri" panose="020F0502020204030204" pitchFamily="34" charset="0"/>
              </a:rPr>
              <a:t>aplicación </a:t>
            </a:r>
            <a:r>
              <a:rPr lang="es-ES" sz="1200" dirty="0">
                <a:latin typeface="Calibri" panose="020F0502020204030204" pitchFamily="34" charset="0"/>
                <a:cs typeface="Calibri" panose="020F0502020204030204" pitchFamily="34" charset="0"/>
              </a:rPr>
              <a:t>directo con el fabricante.</a:t>
            </a:r>
          </a:p>
          <a:p>
            <a:pPr marL="0" indent="0">
              <a:buNone/>
            </a:pPr>
            <a:endParaRPr lang="es-ES" sz="1200" dirty="0">
              <a:latin typeface="Calibri" panose="020F0502020204030204" pitchFamily="34" charset="0"/>
              <a:cs typeface="Calibri" panose="020F0502020204030204" pitchFamily="34" charset="0"/>
            </a:endParaRPr>
          </a:p>
        </p:txBody>
      </p:sp>
      <p:pic>
        <p:nvPicPr>
          <p:cNvPr id="18434" name="Picture 2" descr="https://encrypted-tbn2.gstatic.com/images?q=tbn:ANd9GcQiMZPHGrl1xi7Ap-192vpdtv4GzVS_ZC6ODJ-QEgIk6JeqlyIRQA"/>
          <p:cNvPicPr>
            <a:picLocks noChangeAspect="1" noChangeArrowheads="1"/>
          </p:cNvPicPr>
          <p:nvPr/>
        </p:nvPicPr>
        <p:blipFill>
          <a:blip r:embed="rId4">
            <a:extLst>
              <a:ext uri="{BEBA8EAE-BF5A-486C-A8C5-ECC9F3942E4B}">
                <a14:imgProps xmlns:a14="http://schemas.microsoft.com/office/drawing/2010/main">
                  <a14:imgLayer r:embed="rId5">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flipH="1">
            <a:off x="7614107" y="3429001"/>
            <a:ext cx="4577891" cy="3429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p:cNvGrpSpPr/>
          <p:nvPr/>
        </p:nvGrpSpPr>
        <p:grpSpPr>
          <a:xfrm>
            <a:off x="10379242" y="131337"/>
            <a:ext cx="1520137" cy="423905"/>
            <a:chOff x="10379242" y="131337"/>
            <a:chExt cx="1520137" cy="423905"/>
          </a:xfrm>
        </p:grpSpPr>
        <p:sp>
          <p:nvSpPr>
            <p:cNvPr id="7" name="Botón de acción: Inicio 6">
              <a:hlinkClick r:id="rId6" action="ppaction://hlinksldjump" highlightClick="1">
                <a:snd r:embed="rId7" name="click.wav"/>
              </a:hlinkClick>
              <a:hlinkHover r:id="" action="ppaction://noaction">
                <a:snd r:embed="rId7"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Personalizar 7">
              <a:hlinkClick r:id="" action="ppaction://hlinkshowjump?jump=endshow" highlightClick="1">
                <a:snd r:embed="rId7" name="click.wav"/>
              </a:hlinkClick>
              <a:hlinkHover r:id="" action="ppaction://noaction">
                <a:snd r:embed="rId7"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9" name="Botón de acción: Volver 8">
              <a:hlinkClick r:id="" action="ppaction://hlinkshowjump?jump=lastslideviewed" highlightClick="1">
                <a:snd r:embed="rId7" name="click.wav"/>
              </a:hlinkClick>
              <a:hlinkHover r:id="" action="ppaction://noaction">
                <a:snd r:embed="rId7"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339601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03884" y="189836"/>
            <a:ext cx="8911687" cy="1280890"/>
          </a:xfrm>
        </p:spPr>
        <p:txBody>
          <a:bodyPr>
            <a:normAutofit/>
          </a:bodyPr>
          <a:lstStyle/>
          <a:p>
            <a:r>
              <a:rPr lang="es-ES" sz="2800" dirty="0" smtClean="0">
                <a:latin typeface="Calibri" panose="020F0502020204030204" pitchFamily="34" charset="0"/>
                <a:cs typeface="Calibri" panose="020F0502020204030204" pitchFamily="34" charset="0"/>
              </a:rPr>
              <a:t>TTL ESTÁNDAR </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38300" y="770371"/>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Es la sub-familia TTL que no posee letra identificativa de sub-familia. </a:t>
            </a:r>
            <a:r>
              <a:rPr lang="es-ES" sz="1200" u="sng" dirty="0" smtClean="0">
                <a:latin typeface="Calibri" panose="020F0502020204030204" pitchFamily="34" charset="0"/>
                <a:cs typeface="Calibri" panose="020F0502020204030204" pitchFamily="34" charset="0"/>
                <a:hlinkClick r:id="rId3" action="ppaction://hlinksldjump"/>
              </a:rPr>
              <a:t>CLIC AQUÍ PARA VER EJEMPLO</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En esta serie lo que destaca son los diodos en el diagrama esquemático- diodos enganche (DA, DB)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corresponde a la etapa de entrada.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Cuando una de estas señales afecta a la entrada (cátodo negativo respecto a ánodo)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Se establece un camino entre la entrada y masa que recorre la señal no deseada.</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4">
            <a:extLst>
              <a:ext uri="{BEBA8EAE-BF5A-486C-A8C5-ECC9F3942E4B}">
                <a14:imgProps xmlns:a14="http://schemas.microsoft.com/office/drawing/2010/main">
                  <a14:imgLayer r:embed="rId5">
                    <a14:imgEffect>
                      <a14:backgroundRemoval t="1992" b="100000" l="337" r="100000">
                        <a14:foregroundMark x1="3704" y1="23506" x2="3704" y2="23506"/>
                        <a14:foregroundMark x1="3704" y1="35857" x2="3704" y2="35857"/>
                        <a14:foregroundMark x1="2694" y1="34263" x2="2694" y2="34263"/>
                        <a14:foregroundMark x1="2694" y1="37450" x2="2694" y2="37450"/>
                        <a14:foregroundMark x1="3367" y1="24701" x2="3367" y2="24701"/>
                        <a14:foregroundMark x1="36027" y1="91633" x2="36027" y2="96414"/>
                        <a14:foregroundMark x1="37037" y1="92430" x2="43771" y2="94024"/>
                        <a14:foregroundMark x1="37374" y1="96016" x2="47811" y2="94024"/>
                        <a14:foregroundMark x1="47811" y1="94024" x2="54545" y2="94422"/>
                        <a14:foregroundMark x1="58586" y1="92032" x2="64310" y2="94821"/>
                        <a14:foregroundMark x1="65320" y1="92032" x2="70707" y2="95219"/>
                        <a14:foregroundMark x1="72054" y1="95219" x2="85522" y2="95219"/>
                        <a14:foregroundMark x1="69697" y1="94422" x2="84512" y2="92032"/>
                        <a14:foregroundMark x1="88552" y1="95219" x2="84512" y2="92430"/>
                        <a14:foregroundMark x1="90572" y1="93625" x2="87205" y2="93227"/>
                        <a14:foregroundMark x1="83838" y1="91235" x2="74074" y2="91235"/>
                        <a14:foregroundMark x1="52189" y1="91235" x2="43434" y2="93227"/>
                        <a14:foregroundMark x1="24242" y1="56972" x2="29966" y2="56574"/>
                        <a14:foregroundMark x1="29293" y1="54980" x2="24916" y2="54980"/>
                        <a14:foregroundMark x1="39394" y1="56972" x2="42424" y2="56574"/>
                        <a14:foregroundMark x1="47138" y1="23506" x2="49158" y2="27490"/>
                        <a14:foregroundMark x1="46465" y1="23904" x2="46465" y2="30279"/>
                        <a14:foregroundMark x1="88889" y1="23108" x2="94276" y2="22311"/>
                        <a14:foregroundMark x1="94276" y1="25498" x2="90236" y2="25498"/>
                        <a14:foregroundMark x1="94276" y1="49801" x2="98990" y2="52191"/>
                        <a14:foregroundMark x1="97643" y1="49801" x2="95623" y2="52590"/>
                        <a14:backgroundMark x1="23906" y1="52590" x2="23569" y2="61355"/>
                      </a14:backgroundRemoval>
                    </a14:imgEffect>
                  </a14:imgLayer>
                </a14:imgProps>
              </a:ext>
            </a:extLst>
          </a:blip>
          <a:stretch>
            <a:fillRect/>
          </a:stretch>
        </p:blipFill>
        <p:spPr>
          <a:xfrm>
            <a:off x="8508219" y="1011054"/>
            <a:ext cx="2571164" cy="2172937"/>
          </a:xfrm>
          <a:prstGeom prst="rect">
            <a:avLst/>
          </a:prstGeom>
        </p:spPr>
      </p:pic>
      <p:pic>
        <p:nvPicPr>
          <p:cNvPr id="5" name="Imagen 4"/>
          <p:cNvPicPr>
            <a:picLocks noChangeAspect="1"/>
          </p:cNvPicPr>
          <p:nvPr/>
        </p:nvPicPr>
        <p:blipFill>
          <a:blip r:embed="rId6">
            <a:extLst>
              <a:ext uri="{BEBA8EAE-BF5A-486C-A8C5-ECC9F3942E4B}">
                <a14:imgProps xmlns:a14="http://schemas.microsoft.com/office/drawing/2010/main">
                  <a14:imgLayer r:embed="rId7">
                    <a14:imgEffect>
                      <a14:backgroundRemoval t="4478" b="100000" l="299" r="99701">
                        <a14:foregroundMark x1="2985" y1="56716" x2="11045" y2="70149"/>
                        <a14:foregroundMark x1="15224" y1="73134" x2="2687" y2="67164"/>
                        <a14:foregroundMark x1="15522" y1="65672" x2="2985" y2="55224"/>
                        <a14:foregroundMark x1="21791" y1="43284" x2="30746" y2="55224"/>
                        <a14:foregroundMark x1="17910" y1="59701" x2="19104" y2="62687"/>
                        <a14:foregroundMark x1="39104" y1="88060" x2="38209" y2="65672"/>
                        <a14:foregroundMark x1="38507" y1="38806" x2="40000" y2="43284"/>
                        <a14:foregroundMark x1="40000" y1="34328" x2="37910" y2="46269"/>
                        <a14:foregroundMark x1="41493" y1="38806" x2="52239" y2="52239"/>
                        <a14:foregroundMark x1="23284" y1="31343" x2="21493" y2="49254"/>
                        <a14:foregroundMark x1="55821" y1="52239" x2="48358" y2="41791"/>
                        <a14:foregroundMark x1="62687" y1="43284" x2="75224" y2="43284"/>
                        <a14:foregroundMark x1="79701" y1="52239" x2="61493" y2="34328"/>
                        <a14:foregroundMark x1="83582" y1="62687" x2="92537" y2="64179"/>
                        <a14:foregroundMark x1="78209" y1="43284" x2="80896" y2="58209"/>
                        <a14:foregroundMark x1="80597" y1="40299" x2="77612" y2="52239"/>
                        <a14:foregroundMark x1="70746" y1="73134" x2="71343" y2="85075"/>
                        <a14:foregroundMark x1="82985" y1="58209" x2="82985" y2="67164"/>
                        <a14:foregroundMark x1="93731" y1="53731" x2="91343" y2="70149"/>
                        <a14:backgroundMark x1="1194" y1="16418" x2="1194" y2="16418"/>
                        <a14:backgroundMark x1="11642" y1="16418" x2="11642" y2="16418"/>
                        <a14:backgroundMark x1="28060" y1="13433" x2="28060" y2="13433"/>
                        <a14:backgroundMark x1="61194" y1="14925" x2="6567" y2="25373"/>
                        <a14:backgroundMark x1="22090" y1="91045" x2="66866" y2="92537"/>
                        <a14:backgroundMark x1="91940" y1="23881" x2="66269" y2="16418"/>
                        <a14:backgroundMark x1="91940" y1="85075" x2="38806" y2="97015"/>
                        <a14:backgroundMark x1="31642" y1="77612" x2="1791" y2="98507"/>
                        <a14:backgroundMark x1="2090" y1="94030" x2="2090" y2="94030"/>
                        <a14:backgroundMark x1="3284" y1="85075" x2="3284" y2="85075"/>
                        <a14:backgroundMark x1="2985" y1="40299" x2="2985" y2="40299"/>
                        <a14:backgroundMark x1="14627" y1="40299" x2="14627" y2="40299"/>
                        <a14:backgroundMark x1="16716" y1="70149" x2="16716" y2="70149"/>
                        <a14:backgroundMark x1="21493" y1="68657" x2="21493" y2="68657"/>
                        <a14:backgroundMark x1="19104" y1="44776" x2="19104" y2="44776"/>
                        <a14:backgroundMark x1="31343" y1="31343" x2="31343" y2="31343"/>
                        <a14:backgroundMark x1="36119" y1="31343" x2="36119" y2="31343"/>
                        <a14:backgroundMark x1="39104" y1="58209" x2="39104" y2="58209"/>
                        <a14:backgroundMark x1="52836" y1="26866" x2="52836" y2="26866"/>
                        <a14:backgroundMark x1="56716" y1="26866" x2="56716" y2="26866"/>
                        <a14:backgroundMark x1="57910" y1="50746" x2="57910" y2="50746"/>
                        <a14:backgroundMark x1="60299" y1="34328" x2="60299" y2="34328"/>
                        <a14:backgroundMark x1="86567" y1="40299" x2="86567" y2="40299"/>
                        <a14:backgroundMark x1="95224" y1="23881" x2="96119" y2="89552"/>
                        <a14:backgroundMark x1="97015" y1="10448" x2="4776" y2="10448"/>
                        <a14:backgroundMark x1="1194" y1="76119" x2="53433" y2="94030"/>
                        <a14:backgroundMark x1="5075" y1="16418" x2="1194" y2="74627"/>
                        <a14:backgroundMark x1="1493" y1="13433" x2="2985" y2="88060"/>
                        <a14:backgroundMark x1="3582" y1="7463" x2="896" y2="98507"/>
                        <a14:backgroundMark x1="1194" y1="73134" x2="299" y2="17910"/>
                        <a14:backgroundMark x1="1194" y1="40299" x2="31940" y2="13433"/>
                        <a14:backgroundMark x1="2687" y1="44776" x2="13731" y2="50746"/>
                        <a14:backgroundMark x1="21493" y1="16418" x2="11940" y2="47761"/>
                        <a14:backgroundMark x1="97015" y1="73134" x2="61493" y2="98507"/>
                        <a14:backgroundMark x1="44179" y1="70149" x2="44776" y2="94030"/>
                        <a14:backgroundMark x1="43284" y1="71642" x2="68657" y2="88060"/>
                        <a14:backgroundMark x1="44776" y1="70149" x2="66269" y2="70149"/>
                        <a14:backgroundMark x1="66269" y1="68657" x2="67463" y2="88060"/>
                        <a14:backgroundMark x1="74627" y1="73134" x2="71343" y2="97015"/>
                        <a14:backgroundMark x1="74328" y1="73134" x2="96119" y2="71642"/>
                        <a14:backgroundMark x1="97313" y1="76119" x2="99104" y2="97015"/>
                        <a14:backgroundMark x1="96716" y1="83582" x2="74925" y2="98507"/>
                        <a14:backgroundMark x1="83582" y1="73134" x2="94328" y2="98507"/>
                        <a14:backgroundMark x1="97015" y1="23881" x2="98507" y2="97015"/>
                        <a14:backgroundMark x1="95224" y1="10448" x2="95224" y2="97015"/>
                        <a14:backgroundMark x1="96119" y1="37313" x2="57612" y2="16418"/>
                        <a14:backgroundMark x1="95224" y1="34328" x2="82687" y2="49254"/>
                        <a14:backgroundMark x1="81194" y1="29851" x2="82985" y2="52239"/>
                        <a14:backgroundMark x1="84179" y1="49254" x2="96119" y2="44776"/>
                        <a14:backgroundMark x1="62687" y1="23881" x2="57313" y2="31343"/>
                        <a14:backgroundMark x1="56716" y1="38806" x2="34627" y2="16418"/>
                        <a14:backgroundMark x1="59403" y1="13433" x2="57313" y2="41791"/>
                        <a14:backgroundMark x1="62090" y1="17910" x2="60597" y2="47761"/>
                        <a14:backgroundMark x1="55224" y1="25373" x2="60299" y2="46269"/>
                        <a14:backgroundMark x1="57015" y1="43284" x2="59701" y2="52239"/>
                        <a14:backgroundMark x1="60896" y1="25373" x2="59701" y2="53731"/>
                        <a14:backgroundMark x1="47463" y1="25373" x2="26269" y2="32836"/>
                        <a14:backgroundMark x1="19701" y1="19403" x2="25672" y2="32836"/>
                        <a14:backgroundMark x1="22388" y1="23881" x2="16716" y2="58209"/>
                        <a14:backgroundMark x1="12836" y1="43284" x2="16418" y2="56716"/>
                      </a14:backgroundRemoval>
                    </a14:imgEffect>
                  </a14:imgLayer>
                </a14:imgProps>
              </a:ext>
            </a:extLst>
          </a:blip>
          <a:stretch>
            <a:fillRect/>
          </a:stretch>
        </p:blipFill>
        <p:spPr>
          <a:xfrm>
            <a:off x="2261651" y="2381134"/>
            <a:ext cx="3190875" cy="638175"/>
          </a:xfrm>
          <a:prstGeom prst="rect">
            <a:avLst/>
          </a:prstGeom>
        </p:spPr>
      </p:pic>
      <p:grpSp>
        <p:nvGrpSpPr>
          <p:cNvPr id="8" name="Grupo 7"/>
          <p:cNvGrpSpPr/>
          <p:nvPr/>
        </p:nvGrpSpPr>
        <p:grpSpPr>
          <a:xfrm>
            <a:off x="1735968" y="3009680"/>
            <a:ext cx="2524125" cy="412436"/>
            <a:chOff x="2676525" y="3619500"/>
            <a:chExt cx="2524125" cy="412436"/>
          </a:xfrm>
        </p:grpSpPr>
        <p:sp>
          <p:nvSpPr>
            <p:cNvPr id="6" name="CuadroTexto 5"/>
            <p:cNvSpPr txBox="1"/>
            <p:nvPr/>
          </p:nvSpPr>
          <p:spPr>
            <a:xfrm>
              <a:off x="2676525" y="3619500"/>
              <a:ext cx="2524125" cy="276999"/>
            </a:xfrm>
            <a:prstGeom prst="rect">
              <a:avLst/>
            </a:prstGeom>
            <a:noFill/>
          </p:spPr>
          <p:txBody>
            <a:bodyPr wrap="square" rtlCol="0">
              <a:spAutoFit/>
            </a:bodyPr>
            <a:lstStyle/>
            <a:p>
              <a:r>
                <a:rPr lang="es-ES" sz="1200" dirty="0" smtClean="0">
                  <a:latin typeface="Calibri" panose="020F0502020204030204" pitchFamily="34" charset="0"/>
                  <a:cs typeface="Calibri" panose="020F0502020204030204" pitchFamily="34" charset="0"/>
                </a:rPr>
                <a:t>Por tanto: </a:t>
              </a:r>
              <a:endParaRPr lang="es-ES" sz="1200" dirty="0">
                <a:latin typeface="Calibri" panose="020F0502020204030204" pitchFamily="34" charset="0"/>
                <a:cs typeface="Calibri" panose="020F0502020204030204" pitchFamily="34" charset="0"/>
              </a:endParaRPr>
            </a:p>
          </p:txBody>
        </p:sp>
        <p:pic>
          <p:nvPicPr>
            <p:cNvPr id="7" name="Imagen 6"/>
            <p:cNvPicPr>
              <a:picLocks noChangeAspect="1"/>
            </p:cNvPicPr>
            <p:nvPr/>
          </p:nvPicPr>
          <p:blipFill>
            <a:blip r:embed="rId8"/>
            <a:stretch>
              <a:fillRect/>
            </a:stretch>
          </p:blipFill>
          <p:spPr>
            <a:xfrm>
              <a:off x="3424237" y="3793811"/>
              <a:ext cx="1666875" cy="238125"/>
            </a:xfrm>
            <a:prstGeom prst="rect">
              <a:avLst/>
            </a:prstGeom>
          </p:spPr>
        </p:pic>
      </p:grpSp>
      <p:sp>
        <p:nvSpPr>
          <p:cNvPr id="9" name="CuadroTexto 8"/>
          <p:cNvSpPr txBox="1"/>
          <p:nvPr/>
        </p:nvSpPr>
        <p:spPr>
          <a:xfrm>
            <a:off x="1735969" y="2025168"/>
            <a:ext cx="5130443" cy="276999"/>
          </a:xfrm>
          <a:prstGeom prst="rect">
            <a:avLst/>
          </a:prstGeom>
          <a:noFill/>
        </p:spPr>
        <p:txBody>
          <a:bodyPr wrap="none" rtlCol="0">
            <a:spAutoFit/>
          </a:bodyPr>
          <a:lstStyle/>
          <a:p>
            <a:r>
              <a:rPr lang="es-ES" sz="1200" dirty="0" smtClean="0">
                <a:latin typeface="Calibri" panose="020F0502020204030204" pitchFamily="34" charset="0"/>
                <a:cs typeface="Calibri" panose="020F0502020204030204" pitchFamily="34" charset="0"/>
              </a:rPr>
              <a:t>Teniendo en cuenta los datos en la diapositiva datos característicos.</a:t>
            </a:r>
            <a:endParaRPr lang="es-ES" sz="1200" dirty="0">
              <a:latin typeface="Calibri" panose="020F0502020204030204" pitchFamily="34" charset="0"/>
              <a:cs typeface="Calibri" panose="020F0502020204030204" pitchFamily="34" charset="0"/>
            </a:endParaRPr>
          </a:p>
        </p:txBody>
      </p:sp>
      <p:sp>
        <p:nvSpPr>
          <p:cNvPr id="12" name="CuadroTexto 11"/>
          <p:cNvSpPr txBox="1"/>
          <p:nvPr/>
        </p:nvSpPr>
        <p:spPr>
          <a:xfrm>
            <a:off x="1735968" y="3523389"/>
            <a:ext cx="4026872" cy="461665"/>
          </a:xfrm>
          <a:prstGeom prst="rect">
            <a:avLst/>
          </a:prstGeom>
          <a:noFill/>
        </p:spPr>
        <p:txBody>
          <a:bodyPr wrap="none" rtlCol="0">
            <a:spAutoFit/>
          </a:bodyPr>
          <a:lstStyle/>
          <a:p>
            <a:r>
              <a:rPr lang="es-ES" sz="1200" dirty="0" smtClean="0">
                <a:latin typeface="Calibri" panose="020F0502020204030204" pitchFamily="34" charset="0"/>
                <a:cs typeface="Calibri" panose="020F0502020204030204" pitchFamily="34" charset="0"/>
              </a:rPr>
              <a:t>40mW=Consumo medio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10mW=Consumo individual de cada puerta (CI Con 4 puertas).</a:t>
            </a:r>
            <a:endParaRPr lang="es-ES" sz="1200" dirty="0">
              <a:latin typeface="Calibri" panose="020F0502020204030204" pitchFamily="34" charset="0"/>
              <a:cs typeface="Calibri" panose="020F0502020204030204" pitchFamily="34" charset="0"/>
            </a:endParaRPr>
          </a:p>
        </p:txBody>
      </p:sp>
      <p:sp>
        <p:nvSpPr>
          <p:cNvPr id="13" name="Rectángulo 12"/>
          <p:cNvSpPr/>
          <p:nvPr/>
        </p:nvSpPr>
        <p:spPr>
          <a:xfrm>
            <a:off x="1638300" y="4174895"/>
            <a:ext cx="6096000" cy="461665"/>
          </a:xfrm>
          <a:prstGeom prst="rect">
            <a:avLst/>
          </a:prstGeom>
        </p:spPr>
        <p:txBody>
          <a:bodyPr>
            <a:spAutoFit/>
          </a:bodyPr>
          <a:lstStyle/>
          <a:p>
            <a:r>
              <a:rPr lang="es-ES" sz="1200" dirty="0" smtClean="0">
                <a:latin typeface="Calibri" panose="020F0502020204030204" pitchFamily="34" charset="0"/>
                <a:cs typeface="Calibri" panose="020F0502020204030204" pitchFamily="34" charset="0"/>
              </a:rPr>
              <a:t>En cuanto a el retardo </a:t>
            </a:r>
            <a:r>
              <a:rPr lang="es-ES" sz="1200" dirty="0">
                <a:latin typeface="Calibri" panose="020F0502020204030204" pitchFamily="34" charset="0"/>
                <a:cs typeface="Calibri" panose="020F0502020204030204" pitchFamily="34" charset="0"/>
              </a:rPr>
              <a:t>de propagación(</a:t>
            </a:r>
            <a:r>
              <a:rPr lang="es-ES" sz="1200" dirty="0" err="1">
                <a:latin typeface="Calibri" panose="020F0502020204030204" pitchFamily="34" charset="0"/>
                <a:cs typeface="Calibri" panose="020F0502020204030204" pitchFamily="34" charset="0"/>
              </a:rPr>
              <a:t>Propagation</a:t>
            </a:r>
            <a:r>
              <a:rPr lang="es-ES" sz="1200" dirty="0">
                <a:latin typeface="Calibri" panose="020F0502020204030204" pitchFamily="34" charset="0"/>
                <a:cs typeface="Calibri" panose="020F0502020204030204" pitchFamily="34" charset="0"/>
              </a:rPr>
              <a:t> </a:t>
            </a:r>
            <a:r>
              <a:rPr lang="es-ES" sz="1200" dirty="0" err="1">
                <a:latin typeface="Calibri" panose="020F0502020204030204" pitchFamily="34" charset="0"/>
                <a:cs typeface="Calibri" panose="020F0502020204030204" pitchFamily="34" charset="0"/>
              </a:rPr>
              <a:t>Delay</a:t>
            </a:r>
            <a:r>
              <a:rPr lang="es-ES" sz="1200" dirty="0">
                <a:latin typeface="Calibri" panose="020F0502020204030204" pitchFamily="34" charset="0"/>
                <a:cs typeface="Calibri" panose="020F0502020204030204" pitchFamily="34" charset="0"/>
              </a:rPr>
              <a:t>) o Velocidad de Respuesta del circuito. </a:t>
            </a:r>
            <a:endParaRPr lang="es-ES" sz="1200" dirty="0"/>
          </a:p>
        </p:txBody>
      </p:sp>
      <p:sp>
        <p:nvSpPr>
          <p:cNvPr id="14" name="Marcador de contenido 2"/>
          <p:cNvSpPr txBox="1">
            <a:spLocks/>
          </p:cNvSpPr>
          <p:nvPr/>
        </p:nvSpPr>
        <p:spPr>
          <a:xfrm>
            <a:off x="4446337" y="4906113"/>
            <a:ext cx="3490948" cy="22024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1200" dirty="0" smtClean="0">
                <a:latin typeface="Calibri" panose="020F0502020204030204" pitchFamily="34" charset="0"/>
                <a:cs typeface="Calibri" panose="020F0502020204030204" pitchFamily="34" charset="0"/>
              </a:rPr>
              <a:t>El de esta serie es de 9 nanosegundos.</a:t>
            </a:r>
            <a:endParaRPr lang="es-ES" sz="1200" dirty="0">
              <a:latin typeface="Calibri" panose="020F0502020204030204" pitchFamily="34" charset="0"/>
              <a:cs typeface="Calibri" panose="020F0502020204030204" pitchFamily="34" charset="0"/>
            </a:endParaRPr>
          </a:p>
        </p:txBody>
      </p:sp>
      <p:pic>
        <p:nvPicPr>
          <p:cNvPr id="15" name="Imagen 14"/>
          <p:cNvPicPr>
            <a:picLocks noChangeAspect="1"/>
          </p:cNvPicPr>
          <p:nvPr/>
        </p:nvPicPr>
        <p:blipFill>
          <a:blip r:embed="rId9"/>
          <a:stretch>
            <a:fillRect/>
          </a:stretch>
        </p:blipFill>
        <p:spPr>
          <a:xfrm>
            <a:off x="1649992" y="4784703"/>
            <a:ext cx="2710864" cy="1325966"/>
          </a:xfrm>
          <a:prstGeom prst="rect">
            <a:avLst/>
          </a:prstGeom>
        </p:spPr>
      </p:pic>
      <p:pic>
        <p:nvPicPr>
          <p:cNvPr id="16" name="Imagen 15"/>
          <p:cNvPicPr>
            <a:picLocks noChangeAspect="1"/>
          </p:cNvPicPr>
          <p:nvPr/>
        </p:nvPicPr>
        <p:blipFill>
          <a:blip r:embed="rId10"/>
          <a:stretch>
            <a:fillRect/>
          </a:stretch>
        </p:blipFill>
        <p:spPr>
          <a:xfrm>
            <a:off x="4446337" y="5312015"/>
            <a:ext cx="2800350" cy="457200"/>
          </a:xfrm>
          <a:prstGeom prst="rect">
            <a:avLst/>
          </a:prstGeom>
        </p:spPr>
      </p:pic>
      <p:pic>
        <p:nvPicPr>
          <p:cNvPr id="17" name="Imagen 16"/>
          <p:cNvPicPr>
            <a:picLocks noChangeAspect="1"/>
          </p:cNvPicPr>
          <p:nvPr/>
        </p:nvPicPr>
        <p:blipFill>
          <a:blip r:embed="rId11"/>
          <a:stretch>
            <a:fillRect/>
          </a:stretch>
        </p:blipFill>
        <p:spPr>
          <a:xfrm>
            <a:off x="7937285" y="3180409"/>
            <a:ext cx="3590925" cy="1476375"/>
          </a:xfrm>
          <a:prstGeom prst="rect">
            <a:avLst/>
          </a:prstGeom>
        </p:spPr>
      </p:pic>
      <p:grpSp>
        <p:nvGrpSpPr>
          <p:cNvPr id="18" name="Grupo 17"/>
          <p:cNvGrpSpPr/>
          <p:nvPr/>
        </p:nvGrpSpPr>
        <p:grpSpPr>
          <a:xfrm>
            <a:off x="10379242" y="131337"/>
            <a:ext cx="1520137" cy="423905"/>
            <a:chOff x="10379242" y="131337"/>
            <a:chExt cx="1520137" cy="423905"/>
          </a:xfrm>
        </p:grpSpPr>
        <p:sp>
          <p:nvSpPr>
            <p:cNvPr id="19" name="Botón de acción: Inicio 18">
              <a:hlinkClick r:id="rId12" action="ppaction://hlinksldjump" highlightClick="1">
                <a:snd r:embed="rId13" name="click.wav"/>
              </a:hlinkClick>
              <a:hlinkHover r:id="" action="ppaction://noaction">
                <a:snd r:embed="rId1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Botón de acción: Personalizar 19">
              <a:hlinkClick r:id="" action="ppaction://hlinkshowjump?jump=endshow" highlightClick="1">
                <a:snd r:embed="rId13" name="click.wav"/>
              </a:hlinkClick>
              <a:hlinkHover r:id="" action="ppaction://noaction">
                <a:snd r:embed="rId1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21" name="Botón de acción: Volver 20">
              <a:hlinkClick r:id="" action="ppaction://hlinkshowjump?jump=lastslideviewed" highlightClick="1">
                <a:snd r:embed="rId13" name="click.wav"/>
              </a:hlinkClick>
              <a:hlinkHover r:id="" action="ppaction://noaction">
                <a:snd r:embed="rId1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796268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07331" y="175614"/>
            <a:ext cx="8911687" cy="1280890"/>
          </a:xfrm>
        </p:spPr>
        <p:txBody>
          <a:bodyPr>
            <a:normAutofit/>
          </a:bodyPr>
          <a:lstStyle/>
          <a:p>
            <a:r>
              <a:rPr lang="es-ES" sz="2800" dirty="0" smtClean="0">
                <a:latin typeface="Calibri" panose="020F0502020204030204" pitchFamily="34" charset="0"/>
                <a:cs typeface="Calibri" panose="020F0502020204030204" pitchFamily="34" charset="0"/>
              </a:rPr>
              <a:t>TTL DE BAJO CONSUMO</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59205" y="781994"/>
            <a:ext cx="6826851" cy="3777622"/>
          </a:xfrm>
          <a:noFill/>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Se le puede identificar mediante la letra “L” que precede a 74.</a:t>
            </a:r>
            <a:r>
              <a:rPr lang="es-ES" sz="1200" u="sng" dirty="0">
                <a:latin typeface="Calibri" panose="020F0502020204030204" pitchFamily="34" charset="0"/>
                <a:cs typeface="Calibri" panose="020F0502020204030204" pitchFamily="34" charset="0"/>
                <a:hlinkClick r:id="rId2" action="ppaction://hlinksldjump"/>
              </a:rPr>
              <a:t> </a:t>
            </a:r>
            <a:r>
              <a:rPr lang="es-ES" sz="1200" u="sng" dirty="0">
                <a:solidFill>
                  <a:srgbClr val="FF0000"/>
                </a:solidFill>
                <a:latin typeface="Calibri" panose="020F0502020204030204" pitchFamily="34" charset="0"/>
                <a:cs typeface="Calibri" panose="020F0502020204030204" pitchFamily="34" charset="0"/>
                <a:hlinkClick r:id="rId2" action="ppaction://hlinksldjump"/>
              </a:rPr>
              <a:t>CLIC AQUÍ PARA </a:t>
            </a:r>
            <a:r>
              <a:rPr lang="es-ES" sz="1200" u="sng" dirty="0">
                <a:latin typeface="Calibri" panose="020F0502020204030204" pitchFamily="34" charset="0"/>
                <a:cs typeface="Calibri" panose="020F0502020204030204" pitchFamily="34" charset="0"/>
                <a:hlinkClick r:id="rId2" action="ppaction://hlinksldjump"/>
              </a:rPr>
              <a:t>VER EJEMPLO</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Como su nombre indica esta puerta tiene un consumo menor que la anterior(1mW).</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La estructura es similar pero se le han dado unos valores a las resistencias internas más elevados para reducir el valor de las corrientes y de esta forma reducir el consumo pero reduciendo la velocidad de respuesta, ya que al aumentar las resistencias aumentan también las constantes de tiempo de carga de las capacidades parasitas (aumento del retardo de propagación)</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endParaRPr lang="es-ES" sz="1200" dirty="0" smtClean="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33 ns= Retardo de propagación (</a:t>
            </a:r>
            <a:r>
              <a:rPr lang="es-ES" sz="1200" dirty="0" err="1" smtClean="0">
                <a:latin typeface="Calibri" panose="020F0502020204030204" pitchFamily="34" charset="0"/>
                <a:cs typeface="Calibri" panose="020F0502020204030204" pitchFamily="34" charset="0"/>
              </a:rPr>
              <a:t>Propagation</a:t>
            </a:r>
            <a:r>
              <a:rPr lang="es-ES" sz="1200" dirty="0" smtClean="0">
                <a:latin typeface="Calibri" panose="020F0502020204030204" pitchFamily="34" charset="0"/>
                <a:cs typeface="Calibri" panose="020F0502020204030204" pitchFamily="34" charset="0"/>
              </a:rPr>
              <a:t> </a:t>
            </a:r>
            <a:r>
              <a:rPr lang="es-ES" sz="1200" dirty="0" err="1" smtClean="0">
                <a:latin typeface="Calibri" panose="020F0502020204030204" pitchFamily="34" charset="0"/>
                <a:cs typeface="Calibri" panose="020F0502020204030204" pitchFamily="34" charset="0"/>
              </a:rPr>
              <a:t>Delay</a:t>
            </a:r>
            <a:r>
              <a:rPr lang="es-ES" sz="1200" dirty="0" smtClean="0">
                <a:latin typeface="Calibri" panose="020F0502020204030204" pitchFamily="34" charset="0"/>
                <a:cs typeface="Calibri" panose="020F0502020204030204" pitchFamily="34" charset="0"/>
              </a:rPr>
              <a:t>) o Velocidad de respuesta del circuito para esta serie.</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Esta serie tiene la menor disipación de potencia de todas las sub-familias, junto con la 74ALS. </a:t>
            </a:r>
            <a:br>
              <a:rPr lang="es-ES" sz="1200" dirty="0" smtClean="0">
                <a:latin typeface="Calibri" panose="020F0502020204030204" pitchFamily="34" charset="0"/>
                <a:cs typeface="Calibri" panose="020F0502020204030204" pitchFamily="34" charset="0"/>
              </a:rPr>
            </a:br>
            <a:r>
              <a:rPr lang="es-ES" sz="1200" u="sng" dirty="0" smtClean="0">
                <a:solidFill>
                  <a:srgbClr val="FF0000"/>
                </a:solidFill>
                <a:latin typeface="Calibri" panose="020F0502020204030204" pitchFamily="34" charset="0"/>
                <a:cs typeface="Calibri" panose="020F0502020204030204" pitchFamily="34" charset="0"/>
                <a:hlinkClick r:id="rId3" action="ppaction://hlinksldjump"/>
              </a:rPr>
              <a:t>CLIC AQUÍ PARA VER 74ALS</a:t>
            </a:r>
            <a:r>
              <a:rPr lang="es-ES" sz="1200" u="sng" dirty="0" smtClean="0">
                <a:latin typeface="Calibri" panose="020F0502020204030204" pitchFamily="34" charset="0"/>
                <a:cs typeface="Calibri" panose="020F0502020204030204" pitchFamily="34" charset="0"/>
                <a:hlinkClick r:id="rId3" action="ppaction://hlinksldjump"/>
              </a:rPr>
              <a:t>.</a:t>
            </a:r>
            <a:r>
              <a:rPr lang="es-ES" sz="1200" u="sng" dirty="0" smtClean="0">
                <a:latin typeface="Calibri" panose="020F0502020204030204" pitchFamily="34" charset="0"/>
                <a:cs typeface="Calibri" panose="020F0502020204030204" pitchFamily="34" charset="0"/>
              </a:rPr>
              <a:t/>
            </a:r>
            <a:br>
              <a:rPr lang="es-ES" sz="1200" u="sng"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-Hoy en día a quedado obsoleta con la aparición de otras sub-familias, que presentan mas bajos consumos de potencia y menor velocidad de respuesta como: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t>
            </a:r>
            <a:r>
              <a:rPr lang="es-ES" sz="1200" b="1" dirty="0" smtClean="0">
                <a:latin typeface="Calibri" panose="020F0502020204030204" pitchFamily="34" charset="0"/>
                <a:cs typeface="Calibri" panose="020F0502020204030204" pitchFamily="34" charset="0"/>
              </a:rPr>
              <a:t>“74LS”</a:t>
            </a:r>
            <a:endParaRPr lang="es-ES" sz="1200" b="1" u="sng"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4"/>
          <a:stretch>
            <a:fillRect/>
          </a:stretch>
        </p:blipFill>
        <p:spPr>
          <a:xfrm>
            <a:off x="2089548" y="2517445"/>
            <a:ext cx="962461" cy="281696"/>
          </a:xfrm>
          <a:prstGeom prst="rect">
            <a:avLst/>
          </a:prstGeom>
          <a:effectLst>
            <a:softEdge rad="31750"/>
          </a:effectLst>
        </p:spPr>
      </p:pic>
      <p:grpSp>
        <p:nvGrpSpPr>
          <p:cNvPr id="10" name="Grupo 9"/>
          <p:cNvGrpSpPr/>
          <p:nvPr/>
        </p:nvGrpSpPr>
        <p:grpSpPr>
          <a:xfrm>
            <a:off x="8534182" y="1017394"/>
            <a:ext cx="3517938" cy="2033084"/>
            <a:chOff x="8614392" y="625209"/>
            <a:chExt cx="3517938" cy="2033084"/>
          </a:xfrm>
        </p:grpSpPr>
        <p:sp>
          <p:nvSpPr>
            <p:cNvPr id="7" name="CuadroTexto 6"/>
            <p:cNvSpPr txBox="1"/>
            <p:nvPr/>
          </p:nvSpPr>
          <p:spPr>
            <a:xfrm>
              <a:off x="11040297" y="1212684"/>
              <a:ext cx="1092033" cy="830997"/>
            </a:xfrm>
            <a:prstGeom prst="rect">
              <a:avLst/>
            </a:prstGeom>
            <a:noFill/>
          </p:spPr>
          <p:txBody>
            <a:bodyPr wrap="square" rtlCol="0">
              <a:spAutoFit/>
            </a:bodyPr>
            <a:lstStyle/>
            <a:p>
              <a:r>
                <a:rPr lang="es-ES" sz="1200" b="1" dirty="0" smtClean="0">
                  <a:latin typeface="Calibri" panose="020F0502020204030204" pitchFamily="34" charset="0"/>
                  <a:cs typeface="Calibri" panose="020F0502020204030204" pitchFamily="34" charset="0"/>
                </a:rPr>
                <a:t>Resistencias mas elevadas</a:t>
              </a:r>
              <a:br>
                <a:rPr lang="es-ES" sz="1200" b="1"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para reducir el consumo.</a:t>
              </a:r>
              <a:endParaRPr lang="es-ES" sz="1200" b="1" dirty="0">
                <a:latin typeface="Calibri" panose="020F0502020204030204" pitchFamily="34" charset="0"/>
                <a:cs typeface="Calibri" panose="020F0502020204030204" pitchFamily="34" charset="0"/>
              </a:endParaRPr>
            </a:p>
          </p:txBody>
        </p:sp>
        <p:grpSp>
          <p:nvGrpSpPr>
            <p:cNvPr id="9" name="Grupo 8"/>
            <p:cNvGrpSpPr/>
            <p:nvPr/>
          </p:nvGrpSpPr>
          <p:grpSpPr>
            <a:xfrm>
              <a:off x="8614392" y="625209"/>
              <a:ext cx="2425905" cy="2033084"/>
              <a:chOff x="8614392" y="625209"/>
              <a:chExt cx="2425905" cy="2033084"/>
            </a:xfrm>
          </p:grpSpPr>
          <p:pic>
            <p:nvPicPr>
              <p:cNvPr id="6" name="Imagen 5"/>
              <p:cNvPicPr>
                <a:picLocks noChangeAspect="1"/>
              </p:cNvPicPr>
              <p:nvPr/>
            </p:nvPicPr>
            <p:blipFill rotWithShape="1">
              <a:blip r:embed="rId5">
                <a:extLst>
                  <a:ext uri="{BEBA8EAE-BF5A-486C-A8C5-ECC9F3942E4B}">
                    <a14:imgProps xmlns:a14="http://schemas.microsoft.com/office/drawing/2010/main">
                      <a14:imgLayer r:embed="rId6">
                        <a14:imgEffect>
                          <a14:backgroundRemoval t="1992" b="100000" l="337" r="100000">
                            <a14:foregroundMark x1="3704" y1="23506" x2="3704" y2="23506"/>
                            <a14:foregroundMark x1="3704" y1="35857" x2="3704" y2="35857"/>
                            <a14:foregroundMark x1="2694" y1="34263" x2="2694" y2="34263"/>
                            <a14:foregroundMark x1="2694" y1="37450" x2="2694" y2="37450"/>
                            <a14:foregroundMark x1="3367" y1="24701" x2="3367" y2="24701"/>
                            <a14:foregroundMark x1="36027" y1="91633" x2="36027" y2="96414"/>
                            <a14:foregroundMark x1="37037" y1="92430" x2="43771" y2="94024"/>
                            <a14:foregroundMark x1="37374" y1="96016" x2="47811" y2="94024"/>
                            <a14:foregroundMark x1="47811" y1="94024" x2="54545" y2="94422"/>
                            <a14:foregroundMark x1="58586" y1="92032" x2="64310" y2="94821"/>
                            <a14:foregroundMark x1="65320" y1="92032" x2="70707" y2="95219"/>
                            <a14:foregroundMark x1="72054" y1="95219" x2="85522" y2="95219"/>
                            <a14:foregroundMark x1="69697" y1="94422" x2="84512" y2="92032"/>
                            <a14:foregroundMark x1="88552" y1="95219" x2="84512" y2="92430"/>
                            <a14:foregroundMark x1="90572" y1="93625" x2="87205" y2="93227"/>
                            <a14:foregroundMark x1="83838" y1="91235" x2="74074" y2="91235"/>
                            <a14:foregroundMark x1="52189" y1="91235" x2="43434" y2="93227"/>
                            <a14:foregroundMark x1="24242" y1="56972" x2="29966" y2="56574"/>
                            <a14:foregroundMark x1="29293" y1="54980" x2="24916" y2="54980"/>
                            <a14:foregroundMark x1="39394" y1="56972" x2="42424" y2="56574"/>
                            <a14:foregroundMark x1="47138" y1="23506" x2="49158" y2="27490"/>
                            <a14:foregroundMark x1="46465" y1="23904" x2="46465" y2="30279"/>
                            <a14:foregroundMark x1="88889" y1="23108" x2="94276" y2="22311"/>
                            <a14:foregroundMark x1="94276" y1="25498" x2="90236" y2="25498"/>
                            <a14:foregroundMark x1="94276" y1="49801" x2="98990" y2="52191"/>
                            <a14:foregroundMark x1="97643" y1="49801" x2="95623" y2="52590"/>
                            <a14:backgroundMark x1="23906" y1="52590" x2="23569" y2="61355"/>
                          </a14:backgroundRemoval>
                        </a14:imgEffect>
                      </a14:imgLayer>
                    </a14:imgProps>
                  </a:ext>
                </a:extLst>
              </a:blip>
              <a:srcRect r="2471" b="11257"/>
              <a:stretch/>
            </p:blipFill>
            <p:spPr>
              <a:xfrm>
                <a:off x="8614392" y="625209"/>
                <a:ext cx="2425905" cy="1896933"/>
              </a:xfrm>
              <a:prstGeom prst="rect">
                <a:avLst/>
              </a:prstGeom>
            </p:spPr>
          </p:pic>
          <p:sp>
            <p:nvSpPr>
              <p:cNvPr id="8" name="CuadroTexto 7"/>
              <p:cNvSpPr txBox="1"/>
              <p:nvPr/>
            </p:nvSpPr>
            <p:spPr>
              <a:xfrm>
                <a:off x="8939483" y="2381294"/>
                <a:ext cx="2027606" cy="276999"/>
              </a:xfrm>
              <a:prstGeom prst="rect">
                <a:avLst/>
              </a:prstGeom>
              <a:noFill/>
            </p:spPr>
            <p:txBody>
              <a:bodyPr wrap="none" rtlCol="0">
                <a:spAutoFit/>
              </a:bodyPr>
              <a:lstStyle/>
              <a:p>
                <a:r>
                  <a:rPr lang="es-ES" sz="1200" dirty="0" smtClean="0">
                    <a:latin typeface="Calibri" panose="020F0502020204030204" pitchFamily="34" charset="0"/>
                    <a:cs typeface="Calibri" panose="020F0502020204030204" pitchFamily="34" charset="0"/>
                  </a:rPr>
                  <a:t>Entrada TTL de bajo consumo</a:t>
                </a:r>
                <a:endParaRPr lang="es-ES" sz="1200" dirty="0">
                  <a:latin typeface="Calibri" panose="020F0502020204030204" pitchFamily="34" charset="0"/>
                  <a:cs typeface="Calibri" panose="020F0502020204030204" pitchFamily="34" charset="0"/>
                </a:endParaRPr>
              </a:p>
            </p:txBody>
          </p:sp>
        </p:grpSp>
      </p:grpSp>
      <p:grpSp>
        <p:nvGrpSpPr>
          <p:cNvPr id="11" name="Grupo 10"/>
          <p:cNvGrpSpPr/>
          <p:nvPr/>
        </p:nvGrpSpPr>
        <p:grpSpPr>
          <a:xfrm>
            <a:off x="10379242" y="131337"/>
            <a:ext cx="1520137" cy="423905"/>
            <a:chOff x="10379242" y="131337"/>
            <a:chExt cx="1520137" cy="423905"/>
          </a:xfrm>
        </p:grpSpPr>
        <p:sp>
          <p:nvSpPr>
            <p:cNvPr id="12" name="Botón de acción: Inicio 11">
              <a:hlinkClick r:id="rId7" action="ppaction://hlinksldjump" highlightClick="1">
                <a:snd r:embed="rId8" name="click.wav"/>
              </a:hlinkClick>
              <a:hlinkHover r:id="" action="ppaction://noaction">
                <a:snd r:embed="rId8"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Botón de acción: Personalizar 12">
              <a:hlinkClick r:id="" action="ppaction://hlinkshowjump?jump=endshow" highlightClick="1">
                <a:snd r:embed="rId8" name="click.wav"/>
              </a:hlinkClick>
              <a:hlinkHover r:id="" action="ppaction://noaction">
                <a:snd r:embed="rId8"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4" name="Botón de acción: Volver 13">
              <a:hlinkClick r:id="" action="ppaction://hlinkshowjump?jump=lastslideviewed" highlightClick="1">
                <a:snd r:embed="rId8" name="click.wav"/>
              </a:hlinkClick>
              <a:hlinkHover r:id="" action="ppaction://noaction">
                <a:snd r:embed="rId8"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729724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94566" y="174935"/>
            <a:ext cx="8911687" cy="1280890"/>
          </a:xfrm>
        </p:spPr>
        <p:txBody>
          <a:bodyPr>
            <a:normAutofit/>
          </a:bodyPr>
          <a:lstStyle/>
          <a:p>
            <a:r>
              <a:rPr lang="es-ES" sz="2800" dirty="0" smtClean="0">
                <a:latin typeface="Calibri" panose="020F0502020204030204" pitchFamily="34" charset="0"/>
                <a:cs typeface="Calibri" panose="020F0502020204030204" pitchFamily="34" charset="0"/>
              </a:rPr>
              <a:t>TTL DE ALTA VELOCIDAD</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38300" y="767254"/>
            <a:ext cx="6462963"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Identificado por la letra “H”</a:t>
            </a:r>
            <a:r>
              <a:rPr lang="es-ES" sz="1200" u="sng" dirty="0">
                <a:latin typeface="Calibri" panose="020F0502020204030204" pitchFamily="34" charset="0"/>
                <a:cs typeface="Calibri" panose="020F0502020204030204" pitchFamily="34" charset="0"/>
              </a:rPr>
              <a:t> </a:t>
            </a:r>
            <a:r>
              <a:rPr lang="es-ES" sz="1200" u="sng" dirty="0">
                <a:latin typeface="Calibri" panose="020F0502020204030204" pitchFamily="34" charset="0"/>
                <a:cs typeface="Calibri" panose="020F0502020204030204" pitchFamily="34" charset="0"/>
                <a:hlinkClick r:id="rId2" action="ppaction://hlinksldjump"/>
              </a:rPr>
              <a:t>CLIC AQUÍ PARA VER EJEMPLO</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 una versión modificada de la serie estándar, con unos valores de resistencia bastante mas bajos.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Y el transistor T3 de salida tipo tótem-pole </a:t>
            </a:r>
            <a:br>
              <a:rPr lang="es-ES" sz="1200" dirty="0" smtClean="0">
                <a:latin typeface="Calibri" panose="020F0502020204030204" pitchFamily="34" charset="0"/>
                <a:cs typeface="Calibri" panose="020F0502020204030204" pitchFamily="34" charset="0"/>
              </a:rPr>
            </a:br>
            <a:r>
              <a:rPr lang="es-ES" sz="1200" u="sng" dirty="0" smtClean="0">
                <a:latin typeface="Calibri" panose="020F0502020204030204" pitchFamily="34" charset="0"/>
                <a:cs typeface="Calibri" panose="020F0502020204030204" pitchFamily="34" charset="0"/>
                <a:hlinkClick r:id="rId3" action="ppaction://hlinksldjump"/>
              </a:rPr>
              <a:t>CLIC AQUÍ PARA VER DEFINICION DE SALIDA TOTEM-POLE</a:t>
            </a:r>
            <a:r>
              <a:rPr lang="es-ES" sz="1200" dirty="0" smtClean="0">
                <a:latin typeface="Calibri" panose="020F0502020204030204" pitchFamily="34" charset="0"/>
                <a:cs typeface="Calibri" panose="020F0502020204030204" pitchFamily="34" charset="0"/>
              </a:rPr>
              <a:t>,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ha sido sustituido por 2 transistores en configuración Darlington (T3,1-T3,2).</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Esta configuración se caracteriza por que el transistor T3,1 proporciona mayor corriente a la base de T3,2 (amplificando la corriente que proporciona el colector de T2).</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De esta forma se consigue una reducción de la resistencia o impedancia de salida del T3,2 en el estado de salida HIGH.</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Así se consigue una corriente de salida mayor en dicho estado.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La consecuencia final, es un  aumento de la velocidad de respuesta de la puerta o un retardo de propagación menor (6 ns) y  un aumento de la disipación  de potencia de la puerta (23mW).</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4">
            <a:extLst>
              <a:ext uri="{BEBA8EAE-BF5A-486C-A8C5-ECC9F3942E4B}">
                <a14:imgProps xmlns:a14="http://schemas.microsoft.com/office/drawing/2010/main">
                  <a14:imgLayer r:embed="rId5">
                    <a14:imgEffect>
                      <a14:backgroundRemoval t="306" b="100000" l="0" r="100000">
                        <a14:foregroundMark x1="28875" y1="21407" x2="28875" y2="21407"/>
                        <a14:foregroundMark x1="47134" y1="49541" x2="32059" y2="49847"/>
                        <a14:foregroundMark x1="32272" y1="49235" x2="47346" y2="49541"/>
                        <a14:foregroundMark x1="52866" y1="62691" x2="68365" y2="63303"/>
                        <a14:foregroundMark x1="52654" y1="64220" x2="68365" y2="62691"/>
                        <a14:foregroundMark x1="53715" y1="72783" x2="53715" y2="82569"/>
                        <a14:foregroundMark x1="79406" y1="43731" x2="79406" y2="52905"/>
                        <a14:foregroundMark x1="81104" y1="59021" x2="83864" y2="60550"/>
                        <a14:foregroundMark x1="83227" y1="57492" x2="81953" y2="61162"/>
                        <a14:foregroundMark x1="84076" y1="57492" x2="83652" y2="60856"/>
                        <a14:foregroundMark x1="79406" y1="64526" x2="79406" y2="89908"/>
                        <a14:foregroundMark x1="79618" y1="89908" x2="95117" y2="89908"/>
                        <a14:foregroundMark x1="95754" y1="89908" x2="79830" y2="90214"/>
                        <a14:foregroundMark x1="95329" y1="90826" x2="82166" y2="90214"/>
                        <a14:foregroundMark x1="51168" y1="48318" x2="54352" y2="50459"/>
                        <a14:foregroundMark x1="54352" y1="47706" x2="52229" y2="50153"/>
                        <a14:foregroundMark x1="70064" y1="36391" x2="75372" y2="39450"/>
                        <a14:foregroundMark x1="74947" y1="37003" x2="70064" y2="40061"/>
                        <a14:foregroundMark x1="28025" y1="48930" x2="29299" y2="52599"/>
                        <a14:foregroundMark x1="29299" y1="48624" x2="27389" y2="51376"/>
                        <a14:foregroundMark x1="3609" y1="46483" x2="2972" y2="50153"/>
                        <a14:foregroundMark x1="2760" y1="55352" x2="3609" y2="59021"/>
                        <a14:foregroundMark x1="29512" y1="20489" x2="33121" y2="25076"/>
                        <a14:foregroundMark x1="32272" y1="20795" x2="30361" y2="23547"/>
                        <a14:foregroundMark x1="55202" y1="20795" x2="57113" y2="24771"/>
                        <a14:foregroundMark x1="97665" y1="18349" x2="99575" y2="21101"/>
                        <a14:foregroundMark x1="98089" y1="18349" x2="97665" y2="22324"/>
                        <a14:foregroundMark x1="94480" y1="41284" x2="99363" y2="43425"/>
                        <a14:foregroundMark x1="98726" y1="56881" x2="98514" y2="61468"/>
                        <a14:foregroundMark x1="97240" y1="57798" x2="98938" y2="60856"/>
                        <a14:foregroundMark x1="99363" y1="57492" x2="98938" y2="60245"/>
                        <a14:foregroundMark x1="91720" y1="1529" x2="98089" y2="3670"/>
                        <a14:foregroundMark x1="92144" y1="4587" x2="97240" y2="3058"/>
                        <a14:foregroundMark x1="95117" y1="74312" x2="97665" y2="77064"/>
                        <a14:foregroundMark x1="55202" y1="77064" x2="57749" y2="79511"/>
                        <a14:foregroundMark x1="57325" y1="77370" x2="56900" y2="81040"/>
                        <a14:foregroundMark x1="80467" y1="54434" x2="80467" y2="63609"/>
                        <a14:foregroundMark x1="53928" y1="17125" x2="53928" y2="25994"/>
                        <a14:foregroundMark x1="70488" y1="45260" x2="70488" y2="48624"/>
                        <a14:foregroundMark x1="28875" y1="17125" x2="28875" y2="26606"/>
                        <a14:foregroundMark x1="51592" y1="73089" x2="51805" y2="83486"/>
                        <a14:backgroundMark x1="93206" y1="1223" x2="93206" y2="1223"/>
                        <a14:backgroundMark x1="92144" y1="1835" x2="92144" y2="1835"/>
                        <a14:backgroundMark x1="92144" y1="612" x2="92144" y2="612"/>
                        <a14:backgroundMark x1="93206" y1="2446" x2="93206" y2="2446"/>
                      </a14:backgroundRemoval>
                    </a14:imgEffect>
                  </a14:imgLayer>
                </a14:imgProps>
              </a:ext>
            </a:extLst>
          </a:blip>
          <a:stretch>
            <a:fillRect/>
          </a:stretch>
        </p:blipFill>
        <p:spPr>
          <a:xfrm>
            <a:off x="6863766" y="2351265"/>
            <a:ext cx="4486275" cy="3114675"/>
          </a:xfrm>
          <a:prstGeom prst="rect">
            <a:avLst/>
          </a:prstGeom>
        </p:spPr>
      </p:pic>
      <p:pic>
        <p:nvPicPr>
          <p:cNvPr id="5" name="Imagen 4"/>
          <p:cNvPicPr>
            <a:picLocks noChangeAspect="1"/>
          </p:cNvPicPr>
          <p:nvPr/>
        </p:nvPicPr>
        <p:blipFill>
          <a:blip r:embed="rId6"/>
          <a:stretch>
            <a:fillRect/>
          </a:stretch>
        </p:blipFill>
        <p:spPr>
          <a:xfrm>
            <a:off x="9063203" y="5465940"/>
            <a:ext cx="1543050" cy="152400"/>
          </a:xfrm>
          <a:prstGeom prst="rect">
            <a:avLst/>
          </a:prstGeom>
          <a:effectLst>
            <a:softEdge rad="31750"/>
          </a:effectLst>
        </p:spPr>
      </p:pic>
      <p:grpSp>
        <p:nvGrpSpPr>
          <p:cNvPr id="6" name="Grupo 5"/>
          <p:cNvGrpSpPr/>
          <p:nvPr/>
        </p:nvGrpSpPr>
        <p:grpSpPr>
          <a:xfrm>
            <a:off x="10379242" y="131337"/>
            <a:ext cx="1520137" cy="423905"/>
            <a:chOff x="10379242" y="131337"/>
            <a:chExt cx="1520137" cy="423905"/>
          </a:xfrm>
        </p:grpSpPr>
        <p:sp>
          <p:nvSpPr>
            <p:cNvPr id="7" name="Botón de acción: Inicio 6">
              <a:hlinkClick r:id="rId7" action="ppaction://hlinksldjump" highlightClick="1">
                <a:snd r:embed="rId8" name="click.wav"/>
              </a:hlinkClick>
              <a:hlinkHover r:id="" action="ppaction://noaction">
                <a:snd r:embed="rId8"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Personalizar 7">
              <a:hlinkClick r:id="" action="ppaction://hlinkshowjump?jump=endshow" highlightClick="1">
                <a:snd r:embed="rId8" name="click.wav"/>
              </a:hlinkClick>
              <a:hlinkHover r:id="" action="ppaction://noaction">
                <a:snd r:embed="rId8"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9" name="Botón de acción: Volver 8">
              <a:hlinkClick r:id="" action="ppaction://hlinkshowjump?jump=lastslideviewed" highlightClick="1">
                <a:snd r:embed="rId8" name="click.wav"/>
              </a:hlinkClick>
              <a:hlinkHover r:id="" action="ppaction://noaction">
                <a:snd r:embed="rId8"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949820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2688" y="188175"/>
            <a:ext cx="8911687" cy="1280890"/>
          </a:xfrm>
        </p:spPr>
        <p:txBody>
          <a:bodyPr>
            <a:normAutofit/>
          </a:bodyPr>
          <a:lstStyle/>
          <a:p>
            <a:r>
              <a:rPr lang="es-ES" sz="2800" dirty="0" smtClean="0">
                <a:latin typeface="Calibri" panose="020F0502020204030204" pitchFamily="34" charset="0"/>
                <a:cs typeface="Calibri" panose="020F0502020204030204" pitchFamily="34" charset="0"/>
              </a:rPr>
              <a:t>TTL SCHOTTKY</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38300" y="730102"/>
            <a:ext cx="6604948"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Su letra de identificación es la “S”. </a:t>
            </a:r>
            <a:r>
              <a:rPr lang="es-ES" sz="1200" u="sng" dirty="0" smtClean="0">
                <a:latin typeface="Calibri" panose="020F0502020204030204" pitchFamily="34" charset="0"/>
                <a:cs typeface="Calibri" panose="020F0502020204030204" pitchFamily="34" charset="0"/>
                <a:hlinkClick r:id="rId2" action="ppaction://hlinksldjump"/>
              </a:rPr>
              <a:t>CLIC PARA VER EJEMPLO</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En las series anteriores, se presenta el problema de que al pasar al estado de corte, los transistores tienen que liberar las cargas almacenadas en la base en el estado de saturación.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Dando lugar a un retardo en la respuesta de la puerta cuando pasa del estado LOW a HIGH o aumento de </a:t>
            </a:r>
            <a:r>
              <a:rPr lang="es-ES" sz="1200" dirty="0" err="1" smtClean="0">
                <a:latin typeface="Calibri" panose="020F0502020204030204" pitchFamily="34" charset="0"/>
                <a:cs typeface="Calibri" panose="020F0502020204030204" pitchFamily="34" charset="0"/>
              </a:rPr>
              <a:t>tPLH</a:t>
            </a:r>
            <a:r>
              <a:rPr lang="es-ES" sz="1200" dirty="0" smtClean="0">
                <a:latin typeface="Calibri" panose="020F0502020204030204" pitchFamily="34" charset="0"/>
                <a:cs typeface="Calibri" panose="020F0502020204030204" pitchFamily="34" charset="0"/>
              </a:rPr>
              <a:t>(tiempo de propagación de nivel bajo a alto).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Este problema se consigue eliminar con la utilización de transistores Schottky.</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Un transistor Schottky esta constituido por un transistor BJT, al que se le ha conectado un diodo Schottky entre la base y el colector del transistor de unión bipolar .</a:t>
            </a:r>
          </a:p>
          <a:p>
            <a:pPr marL="0" indent="0">
              <a:buNone/>
            </a:pPr>
            <a:r>
              <a:rPr lang="es-ES" sz="1200" u="sng" dirty="0" smtClean="0">
                <a:latin typeface="Calibri" panose="020F0502020204030204" pitchFamily="34" charset="0"/>
                <a:cs typeface="Calibri" panose="020F0502020204030204" pitchFamily="34" charset="0"/>
                <a:hlinkClick r:id="rId3" action="ppaction://hlinksldjump"/>
              </a:rPr>
              <a:t>CLIC AQUÍ PARA DEFINICION DE DIODO SCHOTTKY</a:t>
            </a:r>
            <a:endParaRPr lang="es-ES" sz="1200" u="sng" dirty="0" smtClean="0">
              <a:latin typeface="Calibri" panose="020F0502020204030204" pitchFamily="34" charset="0"/>
              <a:cs typeface="Calibri" panose="020F0502020204030204" pitchFamily="34" charset="0"/>
            </a:endParaRPr>
          </a:p>
          <a:p>
            <a:pPr marL="0" indent="0">
              <a:buNone/>
            </a:pP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640" y1="42105" x2="9760" y2="41053"/>
                        <a14:foregroundMark x1="480" y1="40351" x2="7360" y2="40351"/>
                        <a14:foregroundMark x1="20640" y1="5614" x2="34720" y2="5614"/>
                        <a14:foregroundMark x1="34880" y1="3860" x2="29760" y2="3158"/>
                        <a14:foregroundMark x1="22720" y1="80351" x2="34240" y2="80702"/>
                        <a14:foregroundMark x1="22720" y1="81053" x2="32640" y2="80351"/>
                        <a14:foregroundMark x1="34080" y1="83509" x2="33920" y2="81404"/>
                        <a14:foregroundMark x1="69280" y1="39649" x2="69440" y2="46316"/>
                        <a14:foregroundMark x1="71200" y1="41754" x2="84800" y2="42807"/>
                        <a14:foregroundMark x1="85440" y1="36491" x2="84800" y2="48070"/>
                        <a14:foregroundMark x1="90240" y1="5263" x2="89280" y2="35088"/>
                        <a14:foregroundMark x1="89280" y1="32281" x2="84480" y2="40702"/>
                        <a14:foregroundMark x1="86240" y1="42105" x2="86720" y2="47018"/>
                        <a14:foregroundMark x1="84960" y1="45614" x2="90080" y2="49123"/>
                        <a14:foregroundMark x1="89280" y1="54035" x2="89760" y2="79649"/>
                        <a14:foregroundMark x1="89920" y1="49474" x2="89600" y2="79298"/>
                        <a14:foregroundMark x1="84160" y1="94737" x2="93280" y2="94737"/>
                        <a14:foregroundMark x1="84480" y1="96491" x2="92320" y2="98246"/>
                        <a14:foregroundMark x1="91680" y1="95088" x2="82560" y2="97193"/>
                        <a14:foregroundMark x1="92480" y1="93333" x2="84000" y2="95789"/>
                        <a14:foregroundMark x1="52640" y1="96491" x2="8640" y2="92982"/>
                        <a14:foregroundMark x1="52640" y1="96842" x2="8640" y2="97544"/>
                        <a14:foregroundMark x1="52160" y1="97544" x2="42240" y2="97193"/>
                        <a14:foregroundMark x1="89120" y1="6667" x2="89760" y2="10877"/>
                        <a14:foregroundMark x1="84960" y1="36491" x2="84960" y2="40000"/>
                        <a14:foregroundMark x1="85920" y1="36140" x2="85920" y2="36140"/>
                        <a14:foregroundMark x1="92160" y1="98246" x2="84480" y2="97193"/>
                        <a14:foregroundMark x1="21280" y1="24912" x2="21280" y2="21053"/>
                        <a14:foregroundMark x1="9760" y1="92632" x2="8960" y2="99649"/>
                      </a14:backgroundRemoval>
                    </a14:imgEffect>
                  </a14:imgLayer>
                </a14:imgProps>
              </a:ext>
            </a:extLst>
          </a:blip>
          <a:srcRect r="43679"/>
          <a:stretch/>
        </p:blipFill>
        <p:spPr>
          <a:xfrm>
            <a:off x="8441781" y="852171"/>
            <a:ext cx="2401167" cy="1944098"/>
          </a:xfrm>
          <a:prstGeom prst="rect">
            <a:avLst/>
          </a:prstGeom>
        </p:spPr>
      </p:pic>
      <p:pic>
        <p:nvPicPr>
          <p:cNvPr id="5" name="Imagen 4"/>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7637" y1="39825" x2="705" y2="39606"/>
                        <a14:foregroundMark x1="1411" y1="34136" x2="1411" y2="34136"/>
                        <a14:foregroundMark x1="22575" y1="34792" x2="22575" y2="36105"/>
                        <a14:foregroundMark x1="23810" y1="29978" x2="26102" y2="34354"/>
                        <a14:foregroundMark x1="26102" y1="34354" x2="37919" y2="34354"/>
                        <a14:foregroundMark x1="39859" y1="33260" x2="43915" y2="33917"/>
                        <a14:foregroundMark x1="10582" y1="35230" x2="10935" y2="64770"/>
                        <a14:foregroundMark x1="43563" y1="65427" x2="43386" y2="71991"/>
                        <a14:foregroundMark x1="44444" y1="70022" x2="48325" y2="69584"/>
                        <a14:foregroundMark x1="20459" y1="57987" x2="23104" y2="59737"/>
                        <a14:foregroundMark x1="7584" y1="58643" x2="5644" y2="58862"/>
                        <a14:foregroundMark x1="60494" y1="77462" x2="59965" y2="85777"/>
                        <a14:foregroundMark x1="76720" y1="64114" x2="77778" y2="92779"/>
                        <a14:foregroundMark x1="77601" y1="63457" x2="77425" y2="92123"/>
                        <a14:foregroundMark x1="93122" y1="71991" x2="92240" y2="72648"/>
                        <a14:foregroundMark x1="94709" y1="92779" x2="97884" y2="92779"/>
                        <a14:foregroundMark x1="64021" y1="30416" x2="73016" y2="30197"/>
                        <a14:foregroundMark x1="77778" y1="35886" x2="77778" y2="53829"/>
                        <a14:foregroundMark x1="95062" y1="41357" x2="95591" y2="44420"/>
                        <a14:foregroundMark x1="21869" y1="7221" x2="77601" y2="6346"/>
                        <a14:foregroundMark x1="26455" y1="16849" x2="23280" y2="13786"/>
                        <a14:foregroundMark x1="43915" y1="15098" x2="48854" y2="15098"/>
                        <a14:foregroundMark x1="78836" y1="14004" x2="83245" y2="12473"/>
                        <a14:foregroundMark x1="79894" y1="1969" x2="75838" y2="1313"/>
                        <a14:foregroundMark x1="68959" y1="40700" x2="67725" y2="40263"/>
                        <a14:foregroundMark x1="66138" y1="41357" x2="66138" y2="41357"/>
                        <a14:foregroundMark x1="56085" y1="26258" x2="58377" y2="26477"/>
                        <a14:foregroundMark x1="80423" y1="29759" x2="76014" y2="29759"/>
                        <a14:foregroundMark x1="76720" y1="57987" x2="79189" y2="57330"/>
                        <a14:foregroundMark x1="71252" y1="66740" x2="65785" y2="66740"/>
                        <a14:foregroundMark x1="65079" y1="50547" x2="63668" y2="54923"/>
                        <a14:foregroundMark x1="27337" y1="13129" x2="25397" y2="17943"/>
                        <a14:foregroundMark x1="65432" y1="80306" x2="64727" y2="83589"/>
                        <a14:foregroundMark x1="66843" y1="80744" x2="63316" y2="80744"/>
                        <a14:foregroundMark x1="63668" y1="96280" x2="65432" y2="98249"/>
                        <a14:foregroundMark x1="64903" y1="96061" x2="63139" y2="98468"/>
                        <a14:foregroundMark x1="13228" y1="82495" x2="15168" y2="85777"/>
                        <a14:foregroundMark x1="14815" y1="82276" x2="14286" y2="84026"/>
                        <a14:foregroundMark x1="47443" y1="14223" x2="47972" y2="14442"/>
                        <a14:backgroundMark x1="6526" y1="36761" x2="6526" y2="36761"/>
                        <a14:backgroundMark x1="15344" y1="47702" x2="15344" y2="47702"/>
                        <a14:backgroundMark x1="14991" y1="43107" x2="13404" y2="58862"/>
                        <a14:backgroundMark x1="3351" y1="36980" x2="3351" y2="36980"/>
                        <a14:backgroundMark x1="3175" y1="37418" x2="8289" y2="37637"/>
                        <a14:backgroundMark x1="8995" y1="36105" x2="8995" y2="36105"/>
                        <a14:backgroundMark x1="73016" y1="68928" x2="71958" y2="85339"/>
                        <a14:backgroundMark x1="33510" y1="28446" x2="32628" y2="19256"/>
                        <a14:backgroundMark x1="27337" y1="11160" x2="27337" y2="11160"/>
                        <a14:backgroundMark x1="24162" y1="8753" x2="24162" y2="8753"/>
                        <a14:backgroundMark x1="45679" y1="10066" x2="45679" y2="10066"/>
                      </a14:backgroundRemoval>
                    </a14:imgEffect>
                  </a14:imgLayer>
                </a14:imgProps>
              </a:ext>
            </a:extLst>
          </a:blip>
          <a:stretch>
            <a:fillRect/>
          </a:stretch>
        </p:blipFill>
        <p:spPr>
          <a:xfrm>
            <a:off x="1528549" y="2853983"/>
            <a:ext cx="5472752" cy="4004017"/>
          </a:xfrm>
          <a:prstGeom prst="rect">
            <a:avLst/>
          </a:prstGeom>
        </p:spPr>
      </p:pic>
      <p:pic>
        <p:nvPicPr>
          <p:cNvPr id="6" name="Imagen 5"/>
          <p:cNvPicPr>
            <a:picLocks noChangeAspect="1"/>
          </p:cNvPicPr>
          <p:nvPr/>
        </p:nvPicPr>
        <p:blipFill rotWithShape="1">
          <a:blip r:embed="rId8">
            <a:extLst>
              <a:ext uri="{BEBA8EAE-BF5A-486C-A8C5-ECC9F3942E4B}">
                <a14:imgProps xmlns:a14="http://schemas.microsoft.com/office/drawing/2010/main">
                  <a14:imgLayer r:embed="rId5">
                    <a14:imgEffect>
                      <a14:backgroundRemoval t="0" b="100000" l="0" r="100000">
                        <a14:foregroundMark x1="640" y1="42105" x2="9760" y2="41053"/>
                        <a14:foregroundMark x1="480" y1="40351" x2="7360" y2="40351"/>
                        <a14:foregroundMark x1="20640" y1="5614" x2="34720" y2="5614"/>
                        <a14:foregroundMark x1="34880" y1="3860" x2="29760" y2="3158"/>
                        <a14:foregroundMark x1="22720" y1="80351" x2="34240" y2="80702"/>
                        <a14:foregroundMark x1="22720" y1="81053" x2="32640" y2="80351"/>
                        <a14:foregroundMark x1="34080" y1="83509" x2="33920" y2="81404"/>
                        <a14:foregroundMark x1="69280" y1="39649" x2="69440" y2="46316"/>
                        <a14:foregroundMark x1="71200" y1="41754" x2="84800" y2="42807"/>
                        <a14:foregroundMark x1="85440" y1="36491" x2="84800" y2="48070"/>
                        <a14:foregroundMark x1="90240" y1="5263" x2="89280" y2="35088"/>
                        <a14:foregroundMark x1="89280" y1="32281" x2="84480" y2="40702"/>
                        <a14:foregroundMark x1="86240" y1="42105" x2="86720" y2="47018"/>
                        <a14:foregroundMark x1="84960" y1="45614" x2="90080" y2="49123"/>
                        <a14:foregroundMark x1="89280" y1="54035" x2="89760" y2="79649"/>
                        <a14:foregroundMark x1="89920" y1="49474" x2="89600" y2="79298"/>
                        <a14:foregroundMark x1="84160" y1="94737" x2="93280" y2="94737"/>
                        <a14:foregroundMark x1="84480" y1="96491" x2="92320" y2="98246"/>
                        <a14:foregroundMark x1="91680" y1="95088" x2="82560" y2="97193"/>
                        <a14:foregroundMark x1="92480" y1="93333" x2="84000" y2="95789"/>
                        <a14:foregroundMark x1="52640" y1="96491" x2="8640" y2="92982"/>
                        <a14:foregroundMark x1="52640" y1="96842" x2="8640" y2="97544"/>
                        <a14:foregroundMark x1="52160" y1="97544" x2="42240" y2="97193"/>
                        <a14:foregroundMark x1="89120" y1="6667" x2="89760" y2="10877"/>
                        <a14:foregroundMark x1="84960" y1="36491" x2="84960" y2="40000"/>
                        <a14:foregroundMark x1="85920" y1="36140" x2="85920" y2="36140"/>
                        <a14:foregroundMark x1="92160" y1="98246" x2="84480" y2="97193"/>
                        <a14:backgroundMark x1="90400" y1="10175" x2="90400" y2="10175"/>
                        <a14:backgroundMark x1="89760" y1="48070" x2="90560" y2="53684"/>
                        <a14:backgroundMark x1="86240" y1="40702" x2="86240" y2="40702"/>
                      </a14:backgroundRemoval>
                    </a14:imgEffect>
                  </a14:imgLayer>
                </a14:imgProps>
              </a:ext>
            </a:extLst>
          </a:blip>
          <a:srcRect l="66831"/>
          <a:stretch/>
        </p:blipFill>
        <p:spPr>
          <a:xfrm>
            <a:off x="10445413" y="793945"/>
            <a:ext cx="1414105" cy="1944098"/>
          </a:xfrm>
          <a:prstGeom prst="rect">
            <a:avLst/>
          </a:prstGeom>
        </p:spPr>
      </p:pic>
      <p:pic>
        <p:nvPicPr>
          <p:cNvPr id="7" name="Imagen 6"/>
          <p:cNvPicPr>
            <a:picLocks noChangeAspect="1"/>
          </p:cNvPicPr>
          <p:nvPr/>
        </p:nvPicPr>
        <p:blipFill>
          <a:blip r:embed="rId9"/>
          <a:stretch>
            <a:fillRect/>
          </a:stretch>
        </p:blipFill>
        <p:spPr>
          <a:xfrm>
            <a:off x="6272638" y="3209925"/>
            <a:ext cx="1457325" cy="219075"/>
          </a:xfrm>
          <a:prstGeom prst="rect">
            <a:avLst/>
          </a:prstGeom>
        </p:spPr>
      </p:pic>
      <p:sp>
        <p:nvSpPr>
          <p:cNvPr id="8" name="CuadroTexto 7"/>
          <p:cNvSpPr txBox="1"/>
          <p:nvPr/>
        </p:nvSpPr>
        <p:spPr>
          <a:xfrm>
            <a:off x="7232658" y="3559204"/>
            <a:ext cx="4462037" cy="2123658"/>
          </a:xfrm>
          <a:prstGeom prst="rect">
            <a:avLst/>
          </a:prstGeom>
          <a:noFill/>
        </p:spPr>
        <p:txBody>
          <a:bodyPr wrap="square" rtlCol="0">
            <a:spAutoFit/>
          </a:bodyPr>
          <a:lstStyle/>
          <a:p>
            <a:r>
              <a:rPr lang="es-ES" sz="1200" dirty="0" smtClean="0">
                <a:latin typeface="Calibri" panose="020F0502020204030204" pitchFamily="34" charset="0"/>
                <a:cs typeface="Calibri" panose="020F0502020204030204" pitchFamily="34" charset="0"/>
              </a:rPr>
              <a:t>Ejemplo: Puerta AND TTL SCHOTTKY</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En el se puede observar que aparte de utilizar transistores Schottky, tiene también un par de transistores (T2,T3) en montaje Darlington y además utilizan resistencias de valores muy bajos. Consiguiéndose de esta forma aumentar aún mas la velocidad de respuesta de la puerta, o lo que es lo mismo, disminuir el retardo de propagación, que va a ser de aprox. 3 ns frente a los 6 ns de la 74H.</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La disipación de potencia es de 20mW, mas baja qué la de la serie 74H (23mW). La serie 74S es 2 veces más rápida que la serie 74H y el consumo de potencia es muy similar. Por </a:t>
            </a:r>
            <a:r>
              <a:rPr lang="es-ES" sz="1200" dirty="0" smtClean="0">
                <a:solidFill>
                  <a:srgbClr val="C00000"/>
                </a:solidFill>
                <a:latin typeface="Calibri" panose="020F0502020204030204" pitchFamily="34" charset="0"/>
                <a:cs typeface="Calibri" panose="020F0502020204030204" pitchFamily="34" charset="0"/>
              </a:rPr>
              <a:t>esto la serie 74H ya quedo en des uso.</a:t>
            </a:r>
            <a:endParaRPr lang="es-ES" sz="1200" dirty="0">
              <a:solidFill>
                <a:srgbClr val="C00000"/>
              </a:solidFill>
              <a:latin typeface="Calibri" panose="020F0502020204030204" pitchFamily="34" charset="0"/>
              <a:cs typeface="Calibri" panose="020F0502020204030204" pitchFamily="34" charset="0"/>
            </a:endParaRPr>
          </a:p>
        </p:txBody>
      </p:sp>
      <p:sp>
        <p:nvSpPr>
          <p:cNvPr id="9" name="CuadroTexto 8"/>
          <p:cNvSpPr txBox="1"/>
          <p:nvPr/>
        </p:nvSpPr>
        <p:spPr>
          <a:xfrm>
            <a:off x="7232658" y="5682862"/>
            <a:ext cx="4301616" cy="276999"/>
          </a:xfrm>
          <a:prstGeom prst="rect">
            <a:avLst/>
          </a:prstGeom>
          <a:noFill/>
        </p:spPr>
        <p:txBody>
          <a:bodyPr wrap="square" rtlCol="0">
            <a:spAutoFit/>
          </a:bodyPr>
          <a:lstStyle/>
          <a:p>
            <a:r>
              <a:rPr lang="es-ES" sz="1200" u="sng" dirty="0" smtClean="0">
                <a:latin typeface="Calibri" panose="020F0502020204030204" pitchFamily="34" charset="0"/>
                <a:cs typeface="Calibri" panose="020F0502020204030204" pitchFamily="34" charset="0"/>
                <a:hlinkClick r:id="rId10" action="ppaction://hlinksldjump"/>
              </a:rPr>
              <a:t>CLIC AQUÍ PARA VER TTL DE ALTA VELOCIDAD “74H”</a:t>
            </a:r>
            <a:endParaRPr lang="es-ES" sz="1200" u="sng" dirty="0">
              <a:latin typeface="Calibri" panose="020F0502020204030204" pitchFamily="34" charset="0"/>
              <a:cs typeface="Calibri" panose="020F0502020204030204" pitchFamily="34" charset="0"/>
            </a:endParaRPr>
          </a:p>
        </p:txBody>
      </p:sp>
      <p:grpSp>
        <p:nvGrpSpPr>
          <p:cNvPr id="10" name="Grupo 9"/>
          <p:cNvGrpSpPr/>
          <p:nvPr/>
        </p:nvGrpSpPr>
        <p:grpSpPr>
          <a:xfrm>
            <a:off x="10379242" y="131337"/>
            <a:ext cx="1520137" cy="423905"/>
            <a:chOff x="10379242" y="131337"/>
            <a:chExt cx="1520137" cy="423905"/>
          </a:xfrm>
        </p:grpSpPr>
        <p:sp>
          <p:nvSpPr>
            <p:cNvPr id="11" name="Botón de acción: Inicio 10">
              <a:hlinkClick r:id="rId11" action="ppaction://hlinksldjump" highlightClick="1">
                <a:snd r:embed="rId12" name="click.wav"/>
              </a:hlinkClick>
              <a:hlinkHover r:id="" action="ppaction://noaction">
                <a:snd r:embed="rId12"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Botón de acción: Personalizar 11">
              <a:hlinkClick r:id="" action="ppaction://hlinkshowjump?jump=endshow" highlightClick="1">
                <a:snd r:embed="rId12" name="click.wav"/>
              </a:hlinkClick>
              <a:hlinkHover r:id="" action="ppaction://noaction">
                <a:snd r:embed="rId12"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3" name="Botón de acción: Volver 12">
              <a:hlinkClick r:id="" action="ppaction://hlinkshowjump?jump=lastslideviewed" highlightClick="1">
                <a:snd r:embed="rId12" name="click.wav"/>
              </a:hlinkClick>
              <a:hlinkHover r:id="" action="ppaction://noaction">
                <a:snd r:embed="rId12"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145489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8050" y="176435"/>
            <a:ext cx="8911687" cy="1280890"/>
          </a:xfrm>
        </p:spPr>
        <p:txBody>
          <a:bodyPr>
            <a:normAutofit/>
          </a:bodyPr>
          <a:lstStyle/>
          <a:p>
            <a:r>
              <a:rPr lang="es-ES" sz="2800" dirty="0" smtClean="0">
                <a:latin typeface="Calibri" panose="020F0502020204030204" pitchFamily="34" charset="0"/>
                <a:cs typeface="Calibri" panose="020F0502020204030204" pitchFamily="34" charset="0"/>
              </a:rPr>
              <a:t>TTL SCHOTTKY DE BAJO CONSUMO</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38300" y="600075"/>
            <a:ext cx="6254416"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Identificada por las letras “LS”. </a:t>
            </a:r>
            <a:r>
              <a:rPr lang="es-ES" sz="1200" u="sng" dirty="0" smtClean="0">
                <a:latin typeface="Calibri" panose="020F0502020204030204" pitchFamily="34" charset="0"/>
                <a:cs typeface="Calibri" panose="020F0502020204030204" pitchFamily="34" charset="0"/>
                <a:hlinkClick r:id="rId2" action="ppaction://hlinksldjump"/>
              </a:rPr>
              <a:t>CLIC  AQUÍ PARA VER EJEMPLO</a:t>
            </a:r>
            <a:r>
              <a:rPr lang="es-ES" sz="1200" dirty="0" smtClean="0">
                <a:latin typeface="Calibri" panose="020F0502020204030204" pitchFamily="34" charset="0"/>
                <a:cs typeface="Calibri" panose="020F0502020204030204" pitchFamily="34" charset="0"/>
                <a:hlinkClick r:id="rId2" action="ppaction://hlinksldjump"/>
              </a:rPr>
              <a:t/>
            </a:r>
            <a:br>
              <a:rPr lang="es-ES" sz="1200" dirty="0" smtClean="0">
                <a:latin typeface="Calibri" panose="020F0502020204030204" pitchFamily="34" charset="0"/>
                <a:cs typeface="Calibri" panose="020F0502020204030204" pitchFamily="34" charset="0"/>
                <a:hlinkClick r:id="rId2" action="ppaction://hlinksldjump"/>
              </a:rPr>
            </a:br>
            <a:r>
              <a:rPr lang="es-ES" sz="1200" dirty="0" smtClean="0">
                <a:latin typeface="Calibri" panose="020F0502020204030204" pitchFamily="34" charset="0"/>
                <a:cs typeface="Calibri" panose="020F0502020204030204" pitchFamily="34" charset="0"/>
              </a:rPr>
              <a:t>Esta serie es una variable de la TTL SCHOTTKY, pero con menor consumo de potencia.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Esto se logra, aumentando el valor de las resistencias que forman parte de la puerta.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Aumenta la resistencia, la velocidad de respuesta de la puerta disminuye.</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-Retardo de propagación de 9.5 ns, la convierte en la 2da puerta más lenta de la serie TTL, ocupando también este puesto en cuanto a menor consumo, con disipación de potencia 2mW.</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7637" y1="39825" x2="705" y2="39606"/>
                        <a14:foregroundMark x1="1411" y1="34136" x2="1411" y2="34136"/>
                        <a14:foregroundMark x1="22575" y1="34792" x2="22575" y2="36105"/>
                        <a14:foregroundMark x1="23810" y1="29978" x2="26102" y2="34354"/>
                        <a14:foregroundMark x1="26102" y1="34354" x2="37919" y2="34354"/>
                        <a14:foregroundMark x1="39859" y1="33260" x2="43915" y2="33917"/>
                        <a14:foregroundMark x1="10582" y1="35230" x2="10935" y2="64770"/>
                        <a14:foregroundMark x1="43563" y1="65427" x2="43386" y2="71991"/>
                        <a14:foregroundMark x1="20459" y1="57987" x2="23104" y2="59737"/>
                        <a14:foregroundMark x1="7584" y1="58643" x2="5644" y2="58862"/>
                        <a14:foregroundMark x1="60494" y1="77462" x2="59965" y2="85777"/>
                        <a14:foregroundMark x1="76720" y1="64114" x2="77778" y2="92779"/>
                        <a14:foregroundMark x1="77601" y1="63457" x2="77425" y2="92123"/>
                        <a14:foregroundMark x1="93122" y1="71991" x2="92240" y2="72648"/>
                        <a14:foregroundMark x1="94709" y1="92779" x2="97884" y2="92779"/>
                        <a14:foregroundMark x1="64021" y1="30416" x2="73016" y2="30197"/>
                        <a14:foregroundMark x1="77778" y1="35886" x2="77778" y2="53829"/>
                        <a14:foregroundMark x1="95062" y1="41357" x2="95591" y2="44420"/>
                        <a14:foregroundMark x1="21869" y1="7221" x2="77601" y2="6346"/>
                        <a14:foregroundMark x1="79894" y1="1969" x2="75838" y2="1313"/>
                        <a14:foregroundMark x1="56085" y1="26258" x2="58377" y2="26477"/>
                        <a14:foregroundMark x1="80423" y1="29759" x2="76014" y2="29759"/>
                        <a14:foregroundMark x1="76720" y1="57987" x2="79189" y2="57330"/>
                        <a14:foregroundMark x1="65079" y1="50547" x2="63668" y2="54923"/>
                        <a14:foregroundMark x1="65432" y1="80306" x2="64727" y2="83589"/>
                        <a14:foregroundMark x1="66843" y1="80744" x2="63316" y2="80744"/>
                        <a14:foregroundMark x1="63668" y1="96280" x2="65432" y2="98249"/>
                        <a14:foregroundMark x1="64903" y1="96061" x2="63139" y2="98468"/>
                        <a14:foregroundMark x1="13228" y1="82495" x2="15168" y2="85777"/>
                        <a14:foregroundMark x1="14815" y1="82276" x2="14286" y2="84026"/>
                        <a14:backgroundMark x1="6526" y1="36761" x2="6526" y2="36761"/>
                        <a14:backgroundMark x1="15344" y1="47702" x2="15344" y2="47702"/>
                        <a14:backgroundMark x1="14991" y1="43107" x2="13404" y2="58862"/>
                        <a14:backgroundMark x1="3351" y1="36980" x2="3351" y2="36980"/>
                        <a14:backgroundMark x1="3175" y1="37418" x2="8289" y2="37637"/>
                        <a14:backgroundMark x1="8995" y1="36105" x2="8995" y2="36105"/>
                        <a14:backgroundMark x1="73016" y1="68928" x2="71958" y2="85339"/>
                        <a14:backgroundMark x1="33510" y1="28446" x2="32628" y2="19256"/>
                        <a14:backgroundMark x1="27337" y1="11160" x2="27337" y2="11160"/>
                        <a14:backgroundMark x1="24162" y1="8753" x2="24162" y2="8753"/>
                        <a14:backgroundMark x1="45679" y1="10066" x2="45679" y2="10066"/>
                      </a14:backgroundRemoval>
                    </a14:imgEffect>
                  </a14:imgLayer>
                </a14:imgProps>
              </a:ext>
            </a:extLst>
          </a:blip>
          <a:stretch>
            <a:fillRect/>
          </a:stretch>
        </p:blipFill>
        <p:spPr>
          <a:xfrm>
            <a:off x="2113117" y="2108024"/>
            <a:ext cx="5472752" cy="4004017"/>
          </a:xfrm>
          <a:prstGeom prst="rect">
            <a:avLst/>
          </a:prstGeom>
        </p:spPr>
      </p:pic>
      <p:sp>
        <p:nvSpPr>
          <p:cNvPr id="6" name="Elipse 5"/>
          <p:cNvSpPr/>
          <p:nvPr/>
        </p:nvSpPr>
        <p:spPr>
          <a:xfrm>
            <a:off x="3056020" y="2488886"/>
            <a:ext cx="529390" cy="453146"/>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7" name="Elipse 6"/>
          <p:cNvSpPr/>
          <p:nvPr/>
        </p:nvSpPr>
        <p:spPr>
          <a:xfrm>
            <a:off x="4185004" y="2462338"/>
            <a:ext cx="529390" cy="453146"/>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8" name="Elipse 7"/>
          <p:cNvSpPr/>
          <p:nvPr/>
        </p:nvSpPr>
        <p:spPr>
          <a:xfrm>
            <a:off x="6083968" y="2420538"/>
            <a:ext cx="529390" cy="453146"/>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9" name="Elipse 8"/>
          <p:cNvSpPr/>
          <p:nvPr/>
        </p:nvSpPr>
        <p:spPr>
          <a:xfrm>
            <a:off x="5362073" y="3524534"/>
            <a:ext cx="529390" cy="453146"/>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11" name="Elipse 10"/>
          <p:cNvSpPr/>
          <p:nvPr/>
        </p:nvSpPr>
        <p:spPr>
          <a:xfrm>
            <a:off x="5374105" y="4565150"/>
            <a:ext cx="529390" cy="453146"/>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12" name="Elipse 11"/>
          <p:cNvSpPr/>
          <p:nvPr/>
        </p:nvSpPr>
        <p:spPr>
          <a:xfrm>
            <a:off x="4170950" y="4631593"/>
            <a:ext cx="529390" cy="453146"/>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13" name="Elipse 12"/>
          <p:cNvSpPr/>
          <p:nvPr/>
        </p:nvSpPr>
        <p:spPr>
          <a:xfrm>
            <a:off x="7286072" y="2488886"/>
            <a:ext cx="299797" cy="268373"/>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14" name="CuadroTexto 13"/>
          <p:cNvSpPr txBox="1"/>
          <p:nvPr/>
        </p:nvSpPr>
        <p:spPr>
          <a:xfrm>
            <a:off x="7538225" y="2488886"/>
            <a:ext cx="4167939" cy="276999"/>
          </a:xfrm>
          <a:prstGeom prst="rect">
            <a:avLst/>
          </a:prstGeom>
          <a:noFill/>
        </p:spPr>
        <p:txBody>
          <a:bodyPr wrap="square" rtlCol="0">
            <a:spAutoFit/>
          </a:bodyPr>
          <a:lstStyle/>
          <a:p>
            <a:r>
              <a:rPr lang="es-ES" sz="1200" dirty="0" smtClean="0">
                <a:latin typeface="Calibri" panose="020F0502020204030204" pitchFamily="34" charset="0"/>
                <a:cs typeface="Calibri" panose="020F0502020204030204" pitchFamily="34" charset="0"/>
              </a:rPr>
              <a:t>: Resistencias aumentadas para mejorar el consumo de potencia</a:t>
            </a:r>
          </a:p>
        </p:txBody>
      </p:sp>
      <p:grpSp>
        <p:nvGrpSpPr>
          <p:cNvPr id="15" name="Grupo 14"/>
          <p:cNvGrpSpPr/>
          <p:nvPr/>
        </p:nvGrpSpPr>
        <p:grpSpPr>
          <a:xfrm>
            <a:off x="10379242" y="131337"/>
            <a:ext cx="1520137" cy="423905"/>
            <a:chOff x="10379242" y="131337"/>
            <a:chExt cx="1520137" cy="423905"/>
          </a:xfrm>
        </p:grpSpPr>
        <p:sp>
          <p:nvSpPr>
            <p:cNvPr id="16" name="Botón de acción: Inicio 15">
              <a:hlinkClick r:id="rId5" action="ppaction://hlinksldjump" highlightClick="1">
                <a:snd r:embed="rId6" name="click.wav"/>
              </a:hlinkClick>
              <a:hlinkHover r:id="" action="ppaction://noaction">
                <a:snd r:embed="rId6"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Botón de acción: Personalizar 16">
              <a:hlinkClick r:id="" action="ppaction://hlinkshowjump?jump=endshow" highlightClick="1">
                <a:snd r:embed="rId6" name="click.wav"/>
              </a:hlinkClick>
              <a:hlinkHover r:id="" action="ppaction://noaction">
                <a:snd r:embed="rId6"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8" name="Botón de acción: Volver 17">
              <a:hlinkClick r:id="" action="ppaction://hlinkshowjump?jump=lastslideviewed" highlightClick="1">
                <a:snd r:embed="rId6" name="click.wav"/>
              </a:hlinkClick>
              <a:hlinkHover r:id="" action="ppaction://noaction">
                <a:snd r:embed="rId6"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728245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8284" y="178937"/>
            <a:ext cx="8911687" cy="1280890"/>
          </a:xfrm>
        </p:spPr>
        <p:txBody>
          <a:bodyPr>
            <a:normAutofit/>
          </a:bodyPr>
          <a:lstStyle/>
          <a:p>
            <a:r>
              <a:rPr lang="es-ES" sz="2800" dirty="0" smtClean="0">
                <a:latin typeface="Calibri" panose="020F0502020204030204" pitchFamily="34" charset="0"/>
                <a:cs typeface="Calibri" panose="020F0502020204030204" pitchFamily="34" charset="0"/>
              </a:rPr>
              <a:t>TTL SCHOTTKY AVANZADA</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88284" y="819382"/>
            <a:ext cx="7239148"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Se identifica mediante las letras “AS”. </a:t>
            </a:r>
            <a:r>
              <a:rPr lang="es-ES" sz="1200" u="sng" dirty="0" smtClean="0">
                <a:latin typeface="Calibri" panose="020F0502020204030204" pitchFamily="34" charset="0"/>
                <a:cs typeface="Calibri" panose="020F0502020204030204" pitchFamily="34" charset="0"/>
                <a:hlinkClick r:id="rId2" action="ppaction://hlinksldjump"/>
              </a:rPr>
              <a:t>CLIC AQUÍ PARA VER EJEMPLO</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 la más rápida de las series TTL, con un retardo de propagación de solo 1.7 ns , sin que esto repercuta notablemente en el consumo de potencia, al ocupar el 3er puesto con solo 8mW.</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Se puede decir que es la que ofrece las mejores prestaciones aparte de lo dicho anteriormente de su bajo consumo de potencia.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Es la que tiene un Fan-</a:t>
            </a:r>
            <a:r>
              <a:rPr lang="es-ES" sz="1200" dirty="0" err="1" smtClean="0">
                <a:latin typeface="Calibri" panose="020F0502020204030204" pitchFamily="34" charset="0"/>
                <a:cs typeface="Calibri" panose="020F0502020204030204" pitchFamily="34" charset="0"/>
              </a:rPr>
              <a:t>out</a:t>
            </a:r>
            <a:r>
              <a:rPr lang="es-ES" sz="1200" dirty="0" smtClean="0">
                <a:latin typeface="Calibri" panose="020F0502020204030204" pitchFamily="34" charset="0"/>
                <a:cs typeface="Calibri" panose="020F0502020204030204" pitchFamily="34" charset="0"/>
              </a:rPr>
              <a:t> mayor (40 U.L.)</a:t>
            </a:r>
            <a:br>
              <a:rPr lang="es-ES" sz="1200" dirty="0" smtClean="0">
                <a:latin typeface="Calibri" panose="020F0502020204030204" pitchFamily="34" charset="0"/>
                <a:cs typeface="Calibri" panose="020F0502020204030204" pitchFamily="34" charset="0"/>
              </a:rPr>
            </a:br>
            <a:r>
              <a:rPr lang="es-ES" sz="1200" u="sng" dirty="0" smtClean="0">
                <a:latin typeface="Calibri" panose="020F0502020204030204" pitchFamily="34" charset="0"/>
                <a:cs typeface="Calibri" panose="020F0502020204030204" pitchFamily="34" charset="0"/>
                <a:hlinkClick r:id="rId3" action="ppaction://hlinksldjump"/>
              </a:rPr>
              <a:t>CLICK AQUÍ PARA DEFINICION DE FAN-OUT.</a:t>
            </a:r>
            <a:endParaRPr lang="es-ES" sz="1200" u="sng" dirty="0">
              <a:latin typeface="Calibri" panose="020F0502020204030204" pitchFamily="34" charset="0"/>
              <a:cs typeface="Calibri" panose="020F0502020204030204" pitchFamily="34" charset="0"/>
            </a:endParaRPr>
          </a:p>
        </p:txBody>
      </p:sp>
      <p:grpSp>
        <p:nvGrpSpPr>
          <p:cNvPr id="5" name="Grupo 4"/>
          <p:cNvGrpSpPr/>
          <p:nvPr/>
        </p:nvGrpSpPr>
        <p:grpSpPr>
          <a:xfrm>
            <a:off x="10379242" y="131337"/>
            <a:ext cx="1520137" cy="423905"/>
            <a:chOff x="10379242" y="131337"/>
            <a:chExt cx="1520137" cy="423905"/>
          </a:xfrm>
        </p:grpSpPr>
        <p:sp>
          <p:nvSpPr>
            <p:cNvPr id="6" name="Botón de acción: Inicio 5">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9" name="Imagen 8"/>
          <p:cNvPicPr>
            <a:picLocks noChangeAspect="1"/>
          </p:cNvPicPr>
          <p:nvPr/>
        </p:nvPicPr>
        <p:blipFill>
          <a:blip r:embed="rId6">
            <a:extLst>
              <a:ext uri="{BEBA8EAE-BF5A-486C-A8C5-ECC9F3942E4B}">
                <a14:imgProps xmlns:a14="http://schemas.microsoft.com/office/drawing/2010/main">
                  <a14:imgLayer r:embed="rId7">
                    <a14:imgEffect>
                      <a14:backgroundRemoval t="1905" b="96825" l="4358" r="97248">
                        <a14:foregroundMark x1="12156" y1="78413" x2="12156" y2="79683"/>
                        <a14:foregroundMark x1="67202" y1="57143" x2="67202" y2="57143"/>
                        <a14:foregroundMark x1="67202" y1="53333" x2="67202" y2="53333"/>
                        <a14:foregroundMark x1="71560" y1="52063" x2="71560" y2="52063"/>
                        <a14:foregroundMark x1="82110" y1="34286" x2="82110" y2="34286"/>
                        <a14:foregroundMark x1="82798" y1="40000" x2="82798" y2="40000"/>
                        <a14:foregroundMark x1="82339" y1="40635" x2="82339" y2="40635"/>
                        <a14:foregroundMark x1="85092" y1="40635" x2="97477" y2="41905"/>
                        <a14:foregroundMark x1="96560" y1="39365" x2="83257" y2="39683"/>
                        <a14:foregroundMark x1="81881" y1="38095" x2="81881" y2="38095"/>
                        <a14:foregroundMark x1="71330" y1="54921" x2="71789" y2="58413"/>
                        <a14:foregroundMark x1="75459" y1="52381" x2="75459" y2="52381"/>
                        <a14:foregroundMark x1="13303" y1="76190" x2="13532" y2="80317"/>
                        <a14:foregroundMark x1="19495" y1="75556" x2="19495" y2="75556"/>
                        <a14:foregroundMark x1="16743" y1="67937" x2="16514" y2="86984"/>
                        <a14:foregroundMark x1="16514" y1="86984" x2="40596" y2="86984"/>
                        <a14:foregroundMark x1="41514" y1="88254" x2="16972" y2="87937"/>
                        <a14:foregroundMark x1="17661" y1="85079" x2="40826" y2="86349"/>
                        <a14:foregroundMark x1="41743" y1="86349" x2="41743" y2="96825"/>
                        <a14:foregroundMark x1="33257" y1="41270" x2="33257" y2="41270"/>
                        <a14:foregroundMark x1="49083" y1="23175" x2="30963" y2="23810"/>
                        <a14:foregroundMark x1="44266" y1="26032" x2="30734" y2="25397"/>
                        <a14:foregroundMark x1="72248" y1="8254" x2="67431" y2="11429"/>
                        <a14:foregroundMark x1="73624" y1="10476" x2="69266" y2="8889"/>
                        <a14:foregroundMark x1="70872" y1="8254" x2="69037" y2="10794"/>
                        <a14:foregroundMark x1="94495" y1="43175" x2="79128" y2="42222"/>
                      </a14:backgroundRemoval>
                    </a14:imgEffect>
                  </a14:imgLayer>
                </a14:imgProps>
              </a:ext>
            </a:extLst>
          </a:blip>
          <a:stretch>
            <a:fillRect/>
          </a:stretch>
        </p:blipFill>
        <p:spPr>
          <a:xfrm>
            <a:off x="6226342" y="1857375"/>
            <a:ext cx="4152900" cy="3000375"/>
          </a:xfrm>
          <a:prstGeom prst="rect">
            <a:avLst/>
          </a:prstGeom>
        </p:spPr>
      </p:pic>
    </p:spTree>
    <p:extLst>
      <p:ext uri="{BB962C8B-B14F-4D97-AF65-F5344CB8AC3E}">
        <p14:creationId xmlns:p14="http://schemas.microsoft.com/office/powerpoint/2010/main" val="1787679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00316" y="178937"/>
            <a:ext cx="8911687" cy="1280890"/>
          </a:xfrm>
        </p:spPr>
        <p:txBody>
          <a:bodyPr>
            <a:normAutofit/>
          </a:bodyPr>
          <a:lstStyle/>
          <a:p>
            <a:r>
              <a:rPr lang="es-ES" sz="2800" dirty="0" smtClean="0">
                <a:latin typeface="Calibri" panose="020F0502020204030204" pitchFamily="34" charset="0"/>
                <a:cs typeface="Calibri" panose="020F0502020204030204" pitchFamily="34" charset="0"/>
              </a:rPr>
              <a:t>TTL SCHOTTKY AVANZADA DE BAJO CONSUMO DE POTENCIA</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700316" y="1134979"/>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Se identifica con las letras  “ALS”. </a:t>
            </a:r>
            <a:r>
              <a:rPr lang="es-ES" sz="1200" u="sng" dirty="0">
                <a:latin typeface="Calibri" panose="020F0502020204030204" pitchFamily="34" charset="0"/>
                <a:cs typeface="Calibri" panose="020F0502020204030204" pitchFamily="34" charset="0"/>
                <a:hlinkClick r:id="rId2" action="ppaction://hlinksldjump"/>
              </a:rPr>
              <a:t>CLIC  AQUÍ PARA VER </a:t>
            </a:r>
            <a:r>
              <a:rPr lang="es-ES" sz="1200" u="sng" dirty="0" smtClean="0">
                <a:latin typeface="Calibri" panose="020F0502020204030204" pitchFamily="34" charset="0"/>
                <a:cs typeface="Calibri" panose="020F0502020204030204" pitchFamily="34" charset="0"/>
                <a:hlinkClick r:id="rId2" action="ppaction://hlinksldjump"/>
              </a:rPr>
              <a:t>EJEMPLO</a:t>
            </a:r>
            <a:r>
              <a:rPr lang="es-ES" sz="1200" u="sng" dirty="0" smtClean="0">
                <a:latin typeface="Calibri" panose="020F0502020204030204" pitchFamily="34" charset="0"/>
                <a:cs typeface="Calibri" panose="020F0502020204030204" pitchFamily="34" charset="0"/>
              </a:rPr>
              <a:t/>
            </a:r>
            <a:br>
              <a:rPr lang="es-ES" sz="1200" u="sng"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 junto con la 74L , la menor disipación de potencia, 1mW.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 la 3era en ofrecer una mayor velocidad de respuesta, con un retardo de propagación de 4ns.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Es la TTL con el menor producto , velocidad-potencia (</a:t>
            </a:r>
            <a:r>
              <a:rPr lang="es-ES" sz="1200" dirty="0" err="1" smtClean="0">
                <a:latin typeface="Calibri" panose="020F0502020204030204" pitchFamily="34" charset="0"/>
                <a:cs typeface="Calibri" panose="020F0502020204030204" pitchFamily="34" charset="0"/>
              </a:rPr>
              <a:t>Pvp</a:t>
            </a:r>
            <a:r>
              <a:rPr lang="es-ES" sz="1200" dirty="0" smtClean="0">
                <a:latin typeface="Calibri" panose="020F0502020204030204" pitchFamily="34" charset="0"/>
                <a:cs typeface="Calibri" panose="020F0502020204030204" pitchFamily="34" charset="0"/>
              </a:rPr>
              <a:t>), con valor de 4.8 </a:t>
            </a:r>
            <a:r>
              <a:rPr lang="es-ES" sz="1200" dirty="0" err="1" smtClean="0">
                <a:latin typeface="Calibri" panose="020F0502020204030204" pitchFamily="34" charset="0"/>
                <a:cs typeface="Calibri" panose="020F0502020204030204" pitchFamily="34" charset="0"/>
              </a:rPr>
              <a:t>p.J</a:t>
            </a:r>
            <a:r>
              <a:rPr lang="es-ES" sz="1200" dirty="0" smtClean="0">
                <a:latin typeface="Calibri" panose="020F0502020204030204" pitchFamily="34" charset="0"/>
                <a:cs typeface="Calibri" panose="020F0502020204030204" pitchFamily="34" charset="0"/>
              </a:rPr>
              <a:t>.</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3"/>
          <a:stretch>
            <a:fillRect/>
          </a:stretch>
        </p:blipFill>
        <p:spPr>
          <a:xfrm>
            <a:off x="3895724" y="2582721"/>
            <a:ext cx="4086225" cy="2120330"/>
          </a:xfrm>
          <a:prstGeom prst="rect">
            <a:avLst/>
          </a:prstGeom>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504503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92176" y="187378"/>
            <a:ext cx="8911687" cy="1280890"/>
          </a:xfrm>
        </p:spPr>
        <p:txBody>
          <a:bodyPr>
            <a:normAutofit/>
          </a:bodyPr>
          <a:lstStyle/>
          <a:p>
            <a:r>
              <a:rPr lang="es-ES" sz="2800" dirty="0" smtClean="0">
                <a:latin typeface="Calibri" panose="020F0502020204030204" pitchFamily="34" charset="0"/>
                <a:cs typeface="Calibri" panose="020F0502020204030204" pitchFamily="34" charset="0"/>
              </a:rPr>
              <a:t>TTL SCHOTTKY AVANZADA DE FAIRCHILD</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79244" y="754893"/>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Se identifica con la </a:t>
            </a:r>
            <a:r>
              <a:rPr lang="es-ES" sz="1200" dirty="0" err="1" smtClean="0">
                <a:latin typeface="Calibri" panose="020F0502020204030204" pitchFamily="34" charset="0"/>
                <a:cs typeface="Calibri" panose="020F0502020204030204" pitchFamily="34" charset="0"/>
              </a:rPr>
              <a:t>letre</a:t>
            </a:r>
            <a:r>
              <a:rPr lang="es-ES" sz="1200" dirty="0" smtClean="0">
                <a:latin typeface="Calibri" panose="020F0502020204030204" pitchFamily="34" charset="0"/>
                <a:cs typeface="Calibri" panose="020F0502020204030204" pitchFamily="34" charset="0"/>
              </a:rPr>
              <a:t> “F”.</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Esta familia también es conocida como “La familia FAST”(TTL SCHOTTKY AVANZADA DE FAIRCHILD)</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F.A.S.T.= FAIRCHILD </a:t>
            </a:r>
            <a:r>
              <a:rPr lang="en-US" sz="1200" dirty="0" smtClean="0">
                <a:latin typeface="Calibri" panose="020F0502020204030204" pitchFamily="34" charset="0"/>
                <a:cs typeface="Calibri" panose="020F0502020204030204" pitchFamily="34" charset="0"/>
              </a:rPr>
              <a:t>Advanced</a:t>
            </a:r>
            <a:r>
              <a:rPr lang="es-ES" sz="1200" dirty="0" smtClean="0">
                <a:latin typeface="Calibri" panose="020F0502020204030204" pitchFamily="34" charset="0"/>
                <a:cs typeface="Calibri" panose="020F0502020204030204" pitchFamily="34" charset="0"/>
              </a:rPr>
              <a:t> Schottky TTL</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Y es esta el ultimo paso en TTL.</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Fue creada en la década de los 80.</a:t>
            </a:r>
            <a:br>
              <a:rPr lang="es-ES" sz="1200" dirty="0" smtClean="0">
                <a:latin typeface="Calibri" panose="020F0502020204030204" pitchFamily="34" charset="0"/>
                <a:cs typeface="Calibri" panose="020F0502020204030204" pitchFamily="34" charset="0"/>
              </a:rPr>
            </a:br>
            <a:endParaRPr lang="es-ES" sz="1200" dirty="0" smtClean="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 Debido a su alta velocidad de conmutación puede trabajar en áreas hasta ahora reservadas para la lógica “ECL IOK” utilizando los diseños TTL básicos y una única alimentación de 5V.</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La alta impedancia de entrada de la familia FAST permite la interconexión directa con los circuitos de las familias TTL-LS,TTL-ALS, y HCMOS en un mismo sistema.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Producen</a:t>
            </a:r>
            <a:r>
              <a:rPr lang="es-ES" sz="1600" dirty="0" smtClean="0">
                <a:latin typeface="Calibri" panose="020F0502020204030204" pitchFamily="34" charset="0"/>
                <a:cs typeface="Calibri" panose="020F0502020204030204" pitchFamily="34" charset="0"/>
              </a:rPr>
              <a:t> ¼ </a:t>
            </a:r>
            <a:r>
              <a:rPr lang="es-ES" sz="1200" dirty="0" smtClean="0">
                <a:latin typeface="Calibri" panose="020F0502020204030204" pitchFamily="34" charset="0"/>
                <a:cs typeface="Calibri" panose="020F0502020204030204" pitchFamily="34" charset="0"/>
              </a:rPr>
              <a:t>la potencia que disipan con respecto a la familia TTL-S</a:t>
            </a:r>
            <a:endParaRPr lang="es-ES" sz="1200" dirty="0">
              <a:latin typeface="Calibri" panose="020F0502020204030204" pitchFamily="34" charset="0"/>
              <a:cs typeface="Calibri" panose="020F0502020204030204" pitchFamily="34" charset="0"/>
            </a:endParaRPr>
          </a:p>
        </p:txBody>
      </p:sp>
      <p:pic>
        <p:nvPicPr>
          <p:cNvPr id="5" name="Imagen 4">
            <a:hlinkClick r:id="rId3">
              <a:snd r:embed="rId2" name="click.wav"/>
            </a:hlinkClick>
            <a:hlinkHover r:id="" action="ppaction://noaction">
              <a:snd r:embed="rId2" name="click.wav"/>
            </a:hlinkHover>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500" b="98333" l="0" r="96788">
                        <a14:foregroundMark x1="7682" y1="62083" x2="7682" y2="62083"/>
                        <a14:foregroundMark x1="3492" y1="30000" x2="3492" y2="30000"/>
                        <a14:foregroundMark x1="7542" y1="30000" x2="7542" y2="30000"/>
                        <a14:foregroundMark x1="1536" y1="42500" x2="1536" y2="42500"/>
                        <a14:foregroundMark x1="1257" y1="35417" x2="2095" y2="43750"/>
                        <a14:foregroundMark x1="9358" y1="30417" x2="3352" y2="30000"/>
                        <a14:foregroundMark x1="8101" y1="42917" x2="3073" y2="41250"/>
                        <a14:foregroundMark x1="15642" y1="32083" x2="12291" y2="46667"/>
                        <a14:foregroundMark x1="14944" y1="31667" x2="18436" y2="31667"/>
                        <a14:foregroundMark x1="18436" y1="31667" x2="22067" y2="42917"/>
                        <a14:foregroundMark x1="27514" y1="31250" x2="27514" y2="47083"/>
                        <a14:foregroundMark x1="31844" y1="34583" x2="31844" y2="49583"/>
                        <a14:foregroundMark x1="33101" y1="40000" x2="39804" y2="39583"/>
                        <a14:foregroundMark x1="51397" y1="31250" x2="44832" y2="32917"/>
                        <a14:foregroundMark x1="57821" y1="30000" x2="57682" y2="45417"/>
                        <a14:foregroundMark x1="71089" y1="32083" x2="70810" y2="45417"/>
                        <a14:foregroundMark x1="74860" y1="38333" x2="74860" y2="46667"/>
                        <a14:foregroundMark x1="86034" y1="31250" x2="86173" y2="44583"/>
                        <a14:foregroundMark x1="2514" y1="95000" x2="93855" y2="86667"/>
                        <a14:foregroundMark x1="2514" y1="86667" x2="92039" y2="91667"/>
                        <a14:foregroundMark x1="4469" y1="75833" x2="87151" y2="66250"/>
                        <a14:foregroundMark x1="1955" y1="85833" x2="95391" y2="85417"/>
                        <a14:foregroundMark x1="1257" y1="82917" x2="93436" y2="83333"/>
                        <a14:foregroundMark x1="31425" y1="32500" x2="37989" y2="32500"/>
                        <a14:foregroundMark x1="44553" y1="36250" x2="44972" y2="44167"/>
                        <a14:foregroundMark x1="45112" y1="45417" x2="49302" y2="48333"/>
                        <a14:foregroundMark x1="48883" y1="47917" x2="52654" y2="46250"/>
                        <a14:foregroundMark x1="58659" y1="39167" x2="65642" y2="38750"/>
                        <a14:foregroundMark x1="65782" y1="33333" x2="66201" y2="47500"/>
                        <a14:foregroundMark x1="75419" y1="46250" x2="82542" y2="46250"/>
                        <a14:foregroundMark x1="87011" y1="28750" x2="92598" y2="28750"/>
                        <a14:foregroundMark x1="87430" y1="48333" x2="92598" y2="48333"/>
                        <a14:foregroundMark x1="95391" y1="85000" x2="95391" y2="85000"/>
                        <a14:foregroundMark x1="95950" y1="88750" x2="95950" y2="88750"/>
                        <a14:foregroundMark x1="94972" y1="92500" x2="94972" y2="92500"/>
                        <a14:foregroundMark x1="1955" y1="88750" x2="1955" y2="88750"/>
                        <a14:backgroundMark x1="3352" y1="81250" x2="3352" y2="81250"/>
                        <a14:backgroundMark x1="16480" y1="80417" x2="16480" y2="80417"/>
                        <a14:backgroundMark x1="18156" y1="80000" x2="73464" y2="80000"/>
                        <a14:backgroundMark x1="17458" y1="36667" x2="17458" y2="36667"/>
                      </a14:backgroundRemoval>
                    </a14:imgEffect>
                  </a14:imgLayer>
                </a14:imgProps>
              </a:ext>
            </a:extLst>
          </a:blip>
          <a:srcRect r="3591"/>
          <a:stretch/>
        </p:blipFill>
        <p:spPr>
          <a:xfrm>
            <a:off x="1830446" y="3211215"/>
            <a:ext cx="3800333" cy="1321300"/>
          </a:xfrm>
          <a:prstGeom prst="roundRect">
            <a:avLst>
              <a:gd name="adj" fmla="val 3605"/>
            </a:avLst>
          </a:prstGeom>
          <a:solidFill>
            <a:srgbClr val="FFFFFF">
              <a:shade val="85000"/>
            </a:srgbClr>
          </a:solidFill>
          <a:ln>
            <a:noFill/>
          </a:ln>
          <a:effectLst>
            <a:innerShdw blurRad="63500" dist="50800">
              <a:prstClr val="black">
                <a:alpha val="50000"/>
              </a:prstClr>
            </a:innerShdw>
            <a:reflection blurRad="12700" stA="38000" endPos="28000" dist="5000" dir="5400000" sy="-100000" algn="bl" rotWithShape="0"/>
          </a:effectLst>
        </p:spPr>
      </p:pic>
      <p:sp>
        <p:nvSpPr>
          <p:cNvPr id="6" name="Rectángulo 5"/>
          <p:cNvSpPr/>
          <p:nvPr/>
        </p:nvSpPr>
        <p:spPr>
          <a:xfrm>
            <a:off x="5975418" y="4394015"/>
            <a:ext cx="2737160" cy="276999"/>
          </a:xfrm>
          <a:prstGeom prst="rect">
            <a:avLst/>
          </a:prstGeom>
        </p:spPr>
        <p:txBody>
          <a:bodyPr wrap="none">
            <a:spAutoFit/>
          </a:bodyPr>
          <a:lstStyle/>
          <a:p>
            <a:r>
              <a:rPr lang="es-ES" sz="1200" u="sng" dirty="0" smtClean="0">
                <a:latin typeface="Calibri" panose="020F0502020204030204" pitchFamily="34" charset="0"/>
                <a:cs typeface="Calibri" panose="020F0502020204030204" pitchFamily="34" charset="0"/>
                <a:hlinkClick r:id="rId6"/>
              </a:rPr>
              <a:t>LINK VIDEO- “LA VENTAJA DE FAIRCHILD”</a:t>
            </a:r>
            <a:endParaRPr lang="es-ES" sz="1200" u="sng" dirty="0">
              <a:latin typeface="Calibri" panose="020F0502020204030204" pitchFamily="34" charset="0"/>
              <a:cs typeface="Calibri" panose="020F0502020204030204" pitchFamily="34" charset="0"/>
            </a:endParaRPr>
          </a:p>
        </p:txBody>
      </p:sp>
      <p:grpSp>
        <p:nvGrpSpPr>
          <p:cNvPr id="7" name="Grupo 6"/>
          <p:cNvGrpSpPr/>
          <p:nvPr/>
        </p:nvGrpSpPr>
        <p:grpSpPr>
          <a:xfrm>
            <a:off x="10379242" y="131337"/>
            <a:ext cx="1520137" cy="423905"/>
            <a:chOff x="10379242" y="131337"/>
            <a:chExt cx="1520137" cy="423905"/>
          </a:xfrm>
        </p:grpSpPr>
        <p:sp>
          <p:nvSpPr>
            <p:cNvPr id="8" name="Botón de acción: Inicio 7">
              <a:hlinkClick r:id="rId7" action="ppaction://hlinksldjump" highlightClick="1">
                <a:snd r:embed="rId2" name="click.wav"/>
              </a:hlinkClick>
              <a:hlinkHover r:id="" action="ppaction://noaction">
                <a:snd r:embed="rId2"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Botón de acción: Personalizar 8">
              <a:hlinkClick r:id="" action="ppaction://hlinkshowjump?jump=endshow" highlightClick="1">
                <a:snd r:embed="rId2" name="click.wav"/>
              </a:hlinkClick>
              <a:hlinkHover r:id="" action="ppaction://noaction">
                <a:snd r:embed="rId2"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0" name="Botón de acción: Volver 9">
              <a:hlinkClick r:id="" action="ppaction://hlinkshowjump?jump=lastslideviewed" highlightClick="1">
                <a:snd r:embed="rId2" name="click.wav"/>
              </a:hlinkClick>
              <a:hlinkHover r:id="" action="ppaction://noaction">
                <a:snd r:embed="rId2"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975664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wikinoticia.com/images2/s2.alt1040.com/files/2012/05/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4326206" y="1895349"/>
            <a:ext cx="3466563" cy="624827"/>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s-ES" sz="2800" b="1" dirty="0" smtClean="0">
                <a:latin typeface="Calibri" panose="020F0502020204030204" pitchFamily="34" charset="0"/>
                <a:cs typeface="Calibri" panose="020F0502020204030204" pitchFamily="34" charset="0"/>
              </a:rPr>
              <a:t>Subfamilias CMOS</a:t>
            </a:r>
            <a:endParaRPr lang="es-ES" sz="2800" b="1" dirty="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5200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074" name="Picture 2" descr="http://www.portadas.biz/covers/preview/circuitos%20integrad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294970" y="737418"/>
            <a:ext cx="6430296" cy="973393"/>
          </a:xfr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s-ES" sz="2800" b="1" dirty="0">
                <a:solidFill>
                  <a:schemeClr val="bg2">
                    <a:lumMod val="25000"/>
                  </a:schemeClr>
                </a:solidFill>
                <a:latin typeface="Calibri" panose="020F0502020204030204" pitchFamily="34" charset="0"/>
                <a:cs typeface="Calibri" panose="020F0502020204030204" pitchFamily="34" charset="0"/>
              </a:rPr>
              <a:t>Características de las familias lógicas </a:t>
            </a:r>
            <a:r>
              <a:rPr lang="es-ES" sz="2800" b="1" dirty="0" smtClean="0">
                <a:solidFill>
                  <a:schemeClr val="bg2">
                    <a:lumMod val="25000"/>
                  </a:schemeClr>
                </a:solidFill>
                <a:latin typeface="Calibri" panose="020F0502020204030204" pitchFamily="34" charset="0"/>
                <a:cs typeface="Calibri" panose="020F0502020204030204" pitchFamily="34" charset="0"/>
              </a:rPr>
              <a:t/>
            </a:r>
            <a:br>
              <a:rPr lang="es-ES" sz="2800" b="1" dirty="0" smtClean="0">
                <a:solidFill>
                  <a:schemeClr val="bg2">
                    <a:lumMod val="25000"/>
                  </a:schemeClr>
                </a:solidFill>
                <a:latin typeface="Calibri" panose="020F0502020204030204" pitchFamily="34" charset="0"/>
                <a:cs typeface="Calibri" panose="020F0502020204030204" pitchFamily="34" charset="0"/>
              </a:rPr>
            </a:br>
            <a:r>
              <a:rPr lang="es-ES" sz="2800" b="1" dirty="0" smtClean="0">
                <a:solidFill>
                  <a:schemeClr val="bg2">
                    <a:lumMod val="25000"/>
                  </a:schemeClr>
                </a:solidFill>
                <a:latin typeface="Calibri" panose="020F0502020204030204" pitchFamily="34" charset="0"/>
                <a:cs typeface="Calibri" panose="020F0502020204030204" pitchFamily="34" charset="0"/>
              </a:rPr>
              <a:t>TTL</a:t>
            </a:r>
            <a:r>
              <a:rPr lang="es-ES" sz="2800" b="1" dirty="0">
                <a:solidFill>
                  <a:schemeClr val="bg2">
                    <a:lumMod val="25000"/>
                  </a:schemeClr>
                </a:solidFill>
                <a:latin typeface="Calibri" panose="020F0502020204030204" pitchFamily="34" charset="0"/>
                <a:cs typeface="Calibri" panose="020F0502020204030204" pitchFamily="34" charset="0"/>
              </a:rPr>
              <a:t>, </a:t>
            </a:r>
            <a:r>
              <a:rPr lang="es-ES" sz="2800" b="1" dirty="0" smtClean="0">
                <a:solidFill>
                  <a:schemeClr val="bg2">
                    <a:lumMod val="25000"/>
                  </a:schemeClr>
                </a:solidFill>
                <a:latin typeface="Calibri" panose="020F0502020204030204" pitchFamily="34" charset="0"/>
                <a:cs typeface="Calibri" panose="020F0502020204030204" pitchFamily="34" charset="0"/>
              </a:rPr>
              <a:t>CMOS</a:t>
            </a:r>
            <a:r>
              <a:rPr lang="es-ES" sz="2800" b="1" dirty="0">
                <a:solidFill>
                  <a:schemeClr val="bg2">
                    <a:lumMod val="25000"/>
                  </a:schemeClr>
                </a:solidFill>
                <a:latin typeface="Calibri" panose="020F0502020204030204" pitchFamily="34" charset="0"/>
                <a:cs typeface="Calibri" panose="020F0502020204030204" pitchFamily="34" charset="0"/>
              </a:rPr>
              <a:t>, DTL, </a:t>
            </a:r>
            <a:r>
              <a:rPr lang="es-ES" sz="2800" b="1" dirty="0" smtClean="0">
                <a:solidFill>
                  <a:schemeClr val="bg2">
                    <a:lumMod val="25000"/>
                  </a:schemeClr>
                </a:solidFill>
                <a:latin typeface="Calibri" panose="020F0502020204030204" pitchFamily="34" charset="0"/>
                <a:cs typeface="Calibri" panose="020F0502020204030204" pitchFamily="34" charset="0"/>
              </a:rPr>
              <a:t>ECL.</a:t>
            </a:r>
            <a:endParaRPr lang="es-ES" sz="2800" b="1" dirty="0">
              <a:solidFill>
                <a:schemeClr val="bg2">
                  <a:lumMod val="25000"/>
                </a:schemeClr>
              </a:solidFill>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77901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00828" y="221918"/>
            <a:ext cx="8911687" cy="1280890"/>
          </a:xfrm>
        </p:spPr>
        <p:txBody>
          <a:bodyPr>
            <a:normAutofit/>
          </a:bodyPr>
          <a:lstStyle/>
          <a:p>
            <a:r>
              <a:rPr lang="es-ES" sz="2800" dirty="0" smtClean="0">
                <a:latin typeface="Calibri" panose="020F0502020204030204" pitchFamily="34" charset="0"/>
                <a:cs typeface="Calibri" panose="020F0502020204030204" pitchFamily="34" charset="0"/>
              </a:rPr>
              <a:t>CMOS 74C</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764021" y="973873"/>
            <a:ext cx="7894329" cy="3777622"/>
          </a:xfrm>
        </p:spPr>
        <p:txBody>
          <a:bodyPr>
            <a:normAutofit/>
          </a:bodyPr>
          <a:lstStyle/>
          <a:p>
            <a:pPr marL="0" indent="0">
              <a:buNone/>
            </a:pPr>
            <a:r>
              <a:rPr lang="es-ES" sz="1200" dirty="0">
                <a:latin typeface="Calibri" panose="020F0502020204030204" pitchFamily="34" charset="0"/>
                <a:cs typeface="Calibri" panose="020F0502020204030204" pitchFamily="34" charset="0"/>
              </a:rPr>
              <a:t>La serie 74C CMOS tiene como </a:t>
            </a:r>
            <a:r>
              <a:rPr lang="es-ES" sz="1200" dirty="0" smtClean="0">
                <a:latin typeface="Calibri" panose="020F0502020204030204" pitchFamily="34" charset="0"/>
                <a:cs typeface="Calibri" panose="020F0502020204030204" pitchFamily="34" charset="0"/>
              </a:rPr>
              <a:t>característica </a:t>
            </a:r>
            <a:r>
              <a:rPr lang="es-ES" sz="1200" dirty="0">
                <a:latin typeface="Calibri" panose="020F0502020204030204" pitchFamily="34" charset="0"/>
                <a:cs typeface="Calibri" panose="020F0502020204030204" pitchFamily="34" charset="0"/>
              </a:rPr>
              <a:t>principal que  es compatible terminal por terminal y </a:t>
            </a:r>
            <a:r>
              <a:rPr lang="es-ES" sz="1200" dirty="0" smtClean="0">
                <a:latin typeface="Calibri" panose="020F0502020204030204" pitchFamily="34" charset="0"/>
                <a:cs typeface="Calibri" panose="020F0502020204030204" pitchFamily="34" charset="0"/>
              </a:rPr>
              <a:t>función </a:t>
            </a:r>
            <a:r>
              <a:rPr lang="es-ES" sz="1200" dirty="0">
                <a:latin typeface="Calibri" panose="020F0502020204030204" pitchFamily="34" charset="0"/>
                <a:cs typeface="Calibri" panose="020F0502020204030204" pitchFamily="34" charset="0"/>
              </a:rPr>
              <a:t>por </a:t>
            </a:r>
            <a:r>
              <a:rPr lang="es-ES" sz="1200" dirty="0" smtClean="0">
                <a:latin typeface="Calibri" panose="020F0502020204030204" pitchFamily="34" charset="0"/>
                <a:cs typeface="Calibri" panose="020F0502020204030204" pitchFamily="34" charset="0"/>
              </a:rPr>
              <a:t>función, </a:t>
            </a:r>
            <a:r>
              <a:rPr lang="es-ES" sz="1200" dirty="0">
                <a:latin typeface="Calibri" panose="020F0502020204030204" pitchFamily="34" charset="0"/>
                <a:cs typeface="Calibri" panose="020F0502020204030204" pitchFamily="34" charset="0"/>
              </a:rPr>
              <a:t>con los </a:t>
            </a:r>
            <a:r>
              <a:rPr lang="es-ES" sz="1200" dirty="0" smtClean="0">
                <a:latin typeface="Calibri" panose="020F0502020204030204" pitchFamily="34" charset="0"/>
                <a:cs typeface="Calibri" panose="020F0502020204030204" pitchFamily="34" charset="0"/>
              </a:rPr>
              <a:t>dispositivos </a:t>
            </a:r>
            <a:r>
              <a:rPr lang="es-ES" sz="1200" dirty="0">
                <a:latin typeface="Calibri" panose="020F0502020204030204" pitchFamily="34" charset="0"/>
                <a:cs typeface="Calibri" panose="020F0502020204030204" pitchFamily="34" charset="0"/>
              </a:rPr>
              <a:t>TTL que </a:t>
            </a:r>
            <a:r>
              <a:rPr lang="es-ES" sz="1200" dirty="0" smtClean="0">
                <a:latin typeface="Calibri" panose="020F0502020204030204" pitchFamily="34" charset="0"/>
                <a:cs typeface="Calibri" panose="020F0502020204030204" pitchFamily="34" charset="0"/>
              </a:rPr>
              <a:t>contiene </a:t>
            </a:r>
            <a:r>
              <a:rPr lang="es-ES" sz="1200" dirty="0">
                <a:latin typeface="Calibri" panose="020F0502020204030204" pitchFamily="34" charset="0"/>
                <a:cs typeface="Calibri" panose="020F0502020204030204" pitchFamily="34" charset="0"/>
              </a:rPr>
              <a:t>el mismo número (muchas de las funciones TTL, aunque no todas, </a:t>
            </a:r>
            <a:r>
              <a:rPr lang="es-ES" sz="1200" dirty="0" smtClean="0">
                <a:latin typeface="Calibri" panose="020F0502020204030204" pitchFamily="34" charset="0"/>
                <a:cs typeface="Calibri" panose="020F0502020204030204" pitchFamily="34" charset="0"/>
              </a:rPr>
              <a:t>también </a:t>
            </a:r>
            <a:r>
              <a:rPr lang="es-ES" sz="1200" dirty="0">
                <a:latin typeface="Calibri" panose="020F0502020204030204" pitchFamily="34" charset="0"/>
                <a:cs typeface="Calibri" panose="020F0502020204030204" pitchFamily="34" charset="0"/>
              </a:rPr>
              <a:t>se encuentras en esta serie CMOS).</a:t>
            </a:r>
          </a:p>
          <a:p>
            <a:pPr marL="0" indent="0">
              <a:buNone/>
            </a:pPr>
            <a:r>
              <a:rPr lang="es-ES" sz="1200" dirty="0">
                <a:latin typeface="Calibri" panose="020F0502020204030204" pitchFamily="34" charset="0"/>
                <a:cs typeface="Calibri" panose="020F0502020204030204" pitchFamily="34" charset="0"/>
              </a:rPr>
              <a:t>Esto hace posible remplazar algunos circuitos TTL por un diseño equivalente CMOS.</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Por ejemplo, 74C74 contiene dos </a:t>
            </a:r>
            <a:r>
              <a:rPr lang="es-ES" sz="1200" dirty="0" err="1">
                <a:latin typeface="Calibri" panose="020F0502020204030204" pitchFamily="34" charset="0"/>
                <a:cs typeface="Calibri" panose="020F0502020204030204" pitchFamily="34" charset="0"/>
              </a:rPr>
              <a:t>flip-flop</a:t>
            </a:r>
            <a:r>
              <a:rPr lang="es-ES" sz="1200" dirty="0">
                <a:latin typeface="Calibri" panose="020F0502020204030204" pitchFamily="34" charset="0"/>
                <a:cs typeface="Calibri" panose="020F0502020204030204" pitchFamily="34" charset="0"/>
              </a:rPr>
              <a:t> tipo D disparados por flanco y tiene la misma </a:t>
            </a:r>
            <a:r>
              <a:rPr lang="es-ES" sz="1200" dirty="0" smtClean="0">
                <a:latin typeface="Calibri" panose="020F0502020204030204" pitchFamily="34" charset="0"/>
                <a:cs typeface="Calibri" panose="020F0502020204030204" pitchFamily="34" charset="0"/>
              </a:rPr>
              <a:t>configuración </a:t>
            </a:r>
            <a:r>
              <a:rPr lang="es-ES" sz="1200" dirty="0">
                <a:latin typeface="Calibri" panose="020F0502020204030204" pitchFamily="34" charset="0"/>
                <a:cs typeface="Calibri" panose="020F0502020204030204" pitchFamily="34" charset="0"/>
              </a:rPr>
              <a:t>de terminales que el CI TTL 7474, que </a:t>
            </a:r>
            <a:r>
              <a:rPr lang="es-ES" sz="1200" dirty="0" smtClean="0">
                <a:latin typeface="Calibri" panose="020F0502020204030204" pitchFamily="34" charset="0"/>
                <a:cs typeface="Calibri" panose="020F0502020204030204" pitchFamily="34" charset="0"/>
              </a:rPr>
              <a:t>también </a:t>
            </a:r>
            <a:r>
              <a:rPr lang="es-ES" sz="1200" dirty="0">
                <a:latin typeface="Calibri" panose="020F0502020204030204" pitchFamily="34" charset="0"/>
                <a:cs typeface="Calibri" panose="020F0502020204030204" pitchFamily="34" charset="0"/>
              </a:rPr>
              <a:t>ofrece dos </a:t>
            </a:r>
            <a:r>
              <a:rPr lang="es-ES" sz="1200" dirty="0" err="1">
                <a:latin typeface="Calibri" panose="020F0502020204030204" pitchFamily="34" charset="0"/>
                <a:cs typeface="Calibri" panose="020F0502020204030204" pitchFamily="34" charset="0"/>
              </a:rPr>
              <a:t>flip-flops</a:t>
            </a:r>
            <a:r>
              <a:rPr lang="es-ES" sz="1200" dirty="0">
                <a:latin typeface="Calibri" panose="020F0502020204030204" pitchFamily="34" charset="0"/>
                <a:cs typeface="Calibri" panose="020F0502020204030204" pitchFamily="34" charset="0"/>
              </a:rPr>
              <a:t> tipo D disparados por flanco.</a:t>
            </a:r>
          </a:p>
          <a:p>
            <a:pPr marL="0" indent="0">
              <a:buNone/>
            </a:pPr>
            <a:r>
              <a:rPr lang="es-ES" sz="1200" dirty="0">
                <a:latin typeface="Calibri" panose="020F0502020204030204" pitchFamily="34" charset="0"/>
                <a:cs typeface="Calibri" panose="020F0502020204030204" pitchFamily="34" charset="0"/>
              </a:rPr>
              <a:t>El resto de las </a:t>
            </a:r>
            <a:r>
              <a:rPr lang="es-ES" sz="1200" dirty="0" smtClean="0">
                <a:latin typeface="Calibri" panose="020F0502020204030204" pitchFamily="34" charset="0"/>
                <a:cs typeface="Calibri" panose="020F0502020204030204" pitchFamily="34" charset="0"/>
              </a:rPr>
              <a:t>características </a:t>
            </a:r>
            <a:r>
              <a:rPr lang="es-ES" sz="1200" dirty="0">
                <a:latin typeface="Calibri" panose="020F0502020204030204" pitchFamily="34" charset="0"/>
                <a:cs typeface="Calibri" panose="020F0502020204030204" pitchFamily="34" charset="0"/>
              </a:rPr>
              <a:t>son iguales a la serie 74C.</a:t>
            </a:r>
          </a:p>
          <a:p>
            <a:pPr marL="0" indent="0">
              <a:buNone/>
            </a:pPr>
            <a:r>
              <a:rPr lang="es-ES" sz="1200" dirty="0">
                <a:latin typeface="Calibri" panose="020F0502020204030204" pitchFamily="34" charset="0"/>
                <a:cs typeface="Calibri" panose="020F0502020204030204" pitchFamily="34" charset="0"/>
              </a:rPr>
              <a:t>Las series HC/HCT tienen como </a:t>
            </a:r>
            <a:r>
              <a:rPr lang="es-ES" sz="1200" dirty="0" smtClean="0">
                <a:latin typeface="Calibri" panose="020F0502020204030204" pitchFamily="34" charset="0"/>
                <a:cs typeface="Calibri" panose="020F0502020204030204" pitchFamily="34" charset="0"/>
              </a:rPr>
              <a:t>característica </a:t>
            </a:r>
            <a:r>
              <a:rPr lang="es-ES" sz="1200" dirty="0">
                <a:latin typeface="Calibri" panose="020F0502020204030204" pitchFamily="34" charset="0"/>
                <a:cs typeface="Calibri" panose="020F0502020204030204" pitchFamily="34" charset="0"/>
              </a:rPr>
              <a:t>principal su alta velocidad.</a:t>
            </a: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
        <p:nvSpPr>
          <p:cNvPr id="9" name="AutoShape 4" descr="data:image/jpeg;base64,/9j/4AAQSkZJRgABAQAAAQABAAD/2wCEAAkGBxQTEhQUEhISFRASFBASEhISFRQUFBQVFBQXFxQRFRQYHCggGBolHBQUITEhJSkrLi4uFx8zODMsNygtLiwBCgoKDg0OFxAQGiwkHRwsLC8sLCwsLCwsLCwsLCwsNSwsLCwsLCwsLCwsLCssLCwsLCwsKyw3LCw3LC43KywsLP/AABEIAJEAtAMBIgACEQEDEQH/xAAbAAACAwEBAQAAAAAAAAAAAAABAgADBQQGB//EADgQAAEDAgQDBgQFAgcAAAAAAAEAAhEDIQQSMUEFUYEGEyJhcZEHMqGxFELB0fBi8SNygqKj0uH/xAAaAQEBAQEBAQEAAAAAAAAAAAAAAQIDBAUG/8QAIxEBAQEAAQQCAQUAAAAAAAAAAAERAgMSITEiQRMEFFFhcf/aAAwDAQACEQMRAD8AzsqkQmlHKv0D5iBQIgIhQQNRamhAFPACUOCYhTIpoQuCBKchQBRSQmAQhWFXRXCkJ3I5VNFWVQNCctQCewHBJ91aQlIUMVkpSrC1K5UUFGE4byUDIS4KSFFYVEHaGoFqtSlaiBCIaiEwVCxKXIrZSFSACmgGp2u5ogqWEVlnsiEztbohqzjWkjmpl5JoQhULChTQpCgUtSBWIQrEQBI9qdoQBQUwUpCtlLCBAOSD1bCBbzUpikFRWhoUTVdICLh7qNRldGCnyUDEWtTz/AigGpXCE4CkKBGBQG6YMTZeSoR5QBVgYgWlQBBPkQLFlSkqEJsqBamBIUhPl5o5PZTPKqyEj1c5pQyKoqMJSFaR5JS0JRUTdAhXTOyre1SBFFYGqKq6Y5olnsE7Ndk79Oa2wqDVMg2sn9kouqC1qJbZWMdb90uuv0WVJpuoHgWkX6JmhYD3GtXdTGxDLbNHzH7/AEXPq9TsmtceO1uFqZqq4/ihSpBrbF3hbzAGp/RZ3D8Q0NDqlV8knwATYaXLbyuP7rjuWNThWtPkoWrNwmNLh8zZc8tY2CSQI1ymxOYAWvBXUKpNvC6ZIg/lkw+NYIE9QtTr8L9l41dHkiGX5KoYiIlrrlzREOktJBgA+R2UOMbvIIOUyCIPL1XT8nC+qzlX5Er/AOeSDarTo5p6qPCv0I1Apg1At80Fbio10p4QyqoGXmq4VhKkWWfSqHBRWEhRXB0hiM+ymtkS3murAdEhd5K4M9koaFBGjmnI8o9UASOSIPP3VwcnEa/dsJEZjZvqsLA9/TeTToF2cwHEGDe8u29V0dsazgyllJkPcbbQ2P1WSzEYtjQSarQRIzNcLHfRfN/Vc/nn8PT0uPxd3Fq5q1t4HgbF99h6yu+XA5smdohngcRduWYB0OgtzXl6PE3zo0nmJBXTS4oWaBzbg2duDIkeoXm107WtimFzQ1rZcyS9zcpH+3f5vouVrnsMjMCR5yRr7WCrZxcEEaZtTlA20kbeS6xxkEky3MW5QZPhF5+aZ29IUMpKeOqDcEAkw4A35nzufdW4firhAIBaDmGxzX8UmST4t+SsbimeGWZg1uUxG5EnXUAOvzK4MXlzeEHKAALETAu4+plNMLiqvePLoy2FvQAa9FT3zho5w6lNASOYptXFo4rVb+cn1unoceqT4g0+tlwVGwqadgSTEAlbnV5T7Ttj2eBxJq02vgDMJjbVXHdZ/AMQO6Y2flaJWmQNl9ThbZHl5e1bnckoJnaIVock11WqBKKUNPNRZwdeXRPfdJPNOP5K7awLQD0S+iZrRe4Q69UMFj5/smP080jPJMWkqDN47g21aZa4mxm1ivY1e04FAk0qctpGLEAZWW58gvPkSIMLJ7WY59HBuLWgl7+4gg2a5jvEI3svF+q6cuV36PLPCj4QNw1QVziWtqOApMax4aSAZJqSdZ06FJ8UsPhaVTDswtMNL21XOuWy6WNY0Xjnsp2H4T3AzQ4urBjSDoIkg/Urz/aYHHYssoyO5DqRzbOa85o8pC83Lo2XHfvl/wAfSx8NML3bSMUWuDGl8lpEgS+NLarwHY3gFXHveKTgMlMVDnERmMNbPPX2Xr+KcSFHDOc6oB4HtbmPzPyHwidTK818Kqlaka0y1j20SCd8ucWOuh0WPx2L3RX2p7NV8EGGs1g7wuDIcL5QCbGDuPdc7OD4zI1/d18rhLTlcWkHQgwRCu+LHFqj6lBrnTkZWcASTGctE/8AGF9P4d2rdTo0/A0U202ZW5QQ1oaIFvJY7aux8c/HVA4tJBIkQ9g1Bi8QrnYwgXps5WLm/uFr/C7ilJ+Mr1Kzcwcx7g15JbNR9zvpMdVr/FbF4QUKXc02Mquq+JwDfkDHEjnrlTPI8jTxjPzMf/pgj6wpi30iw5XeKIDS1wJJX0Ls92PwT8HRdVqltZ7Gve7McoLr2mRoQvmXaDu6OKqtpuL6VKoMhsc4EHYeoSeaY9H2ZpwwzrJ+62yVl9nmf4bbbLUkL63Dxxjx8vZXIF1tExcUHN5HoujAX2IhFVho3CieDy0AP7KATeFWHpmFWwREH7JS4baKzMEDt0sgQka/0RmEDsga7pMdRD202n8tUVI2gNcL9SFY0eyJCxzkuLPA4ZoztmPmssbhfCmMNSplAfUqVXE85eYhbDftoq8v6COSdvy7l3xjK7U8LFelh6ckNNZ7yR/Sw/8AZaPC8G1rqbW/lI62V9SnIbJ+XNlHLNE/YI4YlrswAJGg0C5/jzjyz3Wu708Xwfgr6terWqnMx1SoGBxzeHO6AAdBdaPavF1qWFYKQl9ao+lETFPIdANDpda9LD5Gho2Avp1TYuhmNKximKhvzdlj6ArHLpfGSNcefm2sPstwMYctcG+OoAx0m2s6dFhceP47EmkwFrcOarC43l2eCRGxyhe+wjg1wLjZt76WWVwrAim2cgFR8uedy51zf1KzelLyxZzyb9q+/ZhsIO8fDWRTzXgvA+UAc18/wfBcRXcH5TD3Zi6RuZNpXv8AtFw4Vm0KRkMc+rWfH9IAH1d9F2YXDtpgNYIAG6zw6Mt/pbzyK+H4c02AbgRZXOt5J480HkQvVMjjfKsa36KeSL9knVa1MQtUQjnKivg8uhpTOd+6TN0CNMey1Uh7jSw1TOg6Sqt/JEHlKgcu/S3mrGv2VBt6/RWB9k+h2UXN3H1UABK42kbnZN3kLOK0qmHAEyqKGHznkFy/ifZWUMSRofqnmC+vRyospmJiy5qmKlWjGW9Fm7FmEi+8qVPRSjXAdJV2NxQIsB6pbVxyx5W9+iQhduELYvErkqRm5gpMQlWiAQRyjXbkqHCP5ZaGIoANkHoVmuq80gZpSpHVUA+VcBqJXDl1SF3uo2of/UiUXE7IJDW5hRU12Of0UD/SEjWgqBbQ7ijn9VWL+qL3qC1x84UJvuqHOnfki5/qirXRvEoZhp9yqDPqh3g/gTUxe0+yObl6hUd952Smopqrw9E1PZcbigXqWmOo1oQNXzXK6qqXVenms3Go0nVra7LlZVI/MT5/pC5XVVV3h3KzitSrjjGq5zV16LPL5SurQtMu59b1QNcQuB1RVure6mmNF1f3S99O64O9tuk71a1MafeqLJfiHTpPWFFnY1leopb+gSbqKLtfbENT1Kg1UUTksGjokrKKLKDS0PRUjVRRWqLtv8pSv0Cii51qAVXUUUUCv1Vb1FFYiuqqd0VFlortUlZBRVCM2VVTVRRQRuoQdqoohClRRRSq/9k="/>
          <p:cNvSpPr>
            <a:spLocks noChangeAspect="1" noChangeArrowheads="1"/>
          </p:cNvSpPr>
          <p:nvPr/>
        </p:nvSpPr>
        <p:spPr bwMode="auto">
          <a:xfrm>
            <a:off x="155575" y="-144463"/>
            <a:ext cx="4030650" cy="40306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4" name="Picture 6" descr="http://thumbs4.ebaystatic.com/d/l225/m/m_EIOX10faSAn-enZVOn1sg.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33778" y1="69945" x2="69333" y2="86885"/>
                      </a14:backgroundRemoval>
                    </a14:imgEffect>
                  </a14:imgLayer>
                </a14:imgProps>
              </a:ext>
              <a:ext uri="{28A0092B-C50C-407E-A947-70E740481C1C}">
                <a14:useLocalDpi xmlns:a14="http://schemas.microsoft.com/office/drawing/2010/main" val="0"/>
              </a:ext>
            </a:extLst>
          </a:blip>
          <a:srcRect l="27407" t="32513" r="14371" b="18853"/>
          <a:stretch/>
        </p:blipFill>
        <p:spPr bwMode="auto">
          <a:xfrm>
            <a:off x="7848600" y="3028950"/>
            <a:ext cx="2074949"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76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4815" y="188683"/>
            <a:ext cx="8911687" cy="1280890"/>
          </a:xfrm>
        </p:spPr>
        <p:txBody>
          <a:bodyPr>
            <a:normAutofit/>
          </a:bodyPr>
          <a:lstStyle/>
          <a:p>
            <a:r>
              <a:rPr lang="es-ES" sz="2800" dirty="0" smtClean="0">
                <a:latin typeface="Calibri" panose="020F0502020204030204" pitchFamily="34" charset="0"/>
                <a:cs typeface="Calibri" panose="020F0502020204030204" pitchFamily="34" charset="0"/>
              </a:rPr>
              <a:t>CMOS 74HC</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74815" y="829128"/>
            <a:ext cx="8049756" cy="3777622"/>
          </a:xfrm>
        </p:spPr>
        <p:txBody>
          <a:bodyPr>
            <a:noAutofit/>
          </a:bodyPr>
          <a:lstStyle/>
          <a:p>
            <a:pPr marL="0" indent="0">
              <a:buNone/>
            </a:pPr>
            <a:r>
              <a:rPr lang="es-ES" sz="1200" dirty="0">
                <a:latin typeface="Calibri" panose="020F0502020204030204" pitchFamily="34" charset="0"/>
                <a:cs typeface="Calibri" panose="020F0502020204030204" pitchFamily="34" charset="0"/>
              </a:rPr>
              <a:t>Esta es una </a:t>
            </a:r>
            <a:r>
              <a:rPr lang="es-ES" sz="1200" dirty="0" smtClean="0">
                <a:latin typeface="Calibri" panose="020F0502020204030204" pitchFamily="34" charset="0"/>
                <a:cs typeface="Calibri" panose="020F0502020204030204" pitchFamily="34" charset="0"/>
              </a:rPr>
              <a:t>versión </a:t>
            </a:r>
            <a:r>
              <a:rPr lang="es-ES" sz="1200" dirty="0">
                <a:latin typeface="Calibri" panose="020F0502020204030204" pitchFamily="34" charset="0"/>
                <a:cs typeface="Calibri" panose="020F0502020204030204" pitchFamily="34" charset="0"/>
              </a:rPr>
              <a:t>mejorada de la serie 74C.</a:t>
            </a:r>
          </a:p>
          <a:p>
            <a:pPr marL="0" indent="0">
              <a:buNone/>
            </a:pPr>
            <a:r>
              <a:rPr lang="es-ES" sz="1200" dirty="0">
                <a:latin typeface="Calibri" panose="020F0502020204030204" pitchFamily="34" charset="0"/>
                <a:cs typeface="Calibri" panose="020F0502020204030204" pitchFamily="34" charset="0"/>
              </a:rPr>
              <a:t>La principal mejora radica en un aumento de diez veces en la velocidad de </a:t>
            </a:r>
            <a:r>
              <a:rPr lang="es-ES" sz="1200" dirty="0" smtClean="0">
                <a:latin typeface="Calibri" panose="020F0502020204030204" pitchFamily="34" charset="0"/>
                <a:cs typeface="Calibri" panose="020F0502020204030204" pitchFamily="34" charset="0"/>
              </a:rPr>
              <a:t>conmutación </a:t>
            </a:r>
            <a:r>
              <a:rPr lang="es-ES" sz="1200" dirty="0">
                <a:latin typeface="Calibri" panose="020F0502020204030204" pitchFamily="34" charset="0"/>
                <a:cs typeface="Calibri" panose="020F0502020204030204" pitchFamily="34" charset="0"/>
              </a:rPr>
              <a:t>( comparable con la de los dispositivos de las series 74LS de TTL).</a:t>
            </a:r>
          </a:p>
          <a:p>
            <a:pPr marL="0" indent="0">
              <a:buNone/>
            </a:pPr>
            <a:r>
              <a:rPr lang="es-ES" sz="1200" dirty="0">
                <a:latin typeface="Calibri" panose="020F0502020204030204" pitchFamily="34" charset="0"/>
                <a:cs typeface="Calibri" panose="020F0502020204030204" pitchFamily="34" charset="0"/>
              </a:rPr>
              <a:t>Otra mejora es una mayor capacidad de corriente en las </a:t>
            </a:r>
            <a:r>
              <a:rPr lang="es-ES" sz="1200" dirty="0" smtClean="0">
                <a:latin typeface="Calibri" panose="020F0502020204030204" pitchFamily="34" charset="0"/>
                <a:cs typeface="Calibri" panose="020F0502020204030204" pitchFamily="34" charset="0"/>
              </a:rPr>
              <a:t>salidas. La </a:t>
            </a:r>
            <a:r>
              <a:rPr lang="es-ES" sz="1200" dirty="0">
                <a:latin typeface="Calibri" panose="020F0502020204030204" pitchFamily="34" charset="0"/>
                <a:cs typeface="Calibri" panose="020F0502020204030204" pitchFamily="34" charset="0"/>
              </a:rPr>
              <a:t>serie 74HCT es </a:t>
            </a:r>
            <a:r>
              <a:rPr lang="es-ES" sz="1200" dirty="0" smtClean="0">
                <a:latin typeface="Calibri" panose="020F0502020204030204" pitchFamily="34" charset="0"/>
                <a:cs typeface="Calibri" panose="020F0502020204030204" pitchFamily="34" charset="0"/>
              </a:rPr>
              <a:t>también </a:t>
            </a:r>
            <a:r>
              <a:rPr lang="es-ES" sz="1200" dirty="0">
                <a:latin typeface="Calibri" panose="020F0502020204030204" pitchFamily="34" charset="0"/>
                <a:cs typeface="Calibri" panose="020F0502020204030204" pitchFamily="34" charset="0"/>
              </a:rPr>
              <a:t>de alta velocidad, y </a:t>
            </a:r>
            <a:r>
              <a:rPr lang="es-ES" sz="1200" dirty="0" smtClean="0">
                <a:latin typeface="Calibri" panose="020F0502020204030204" pitchFamily="34" charset="0"/>
                <a:cs typeface="Calibri" panose="020F0502020204030204" pitchFamily="34" charset="0"/>
              </a:rPr>
              <a:t>también </a:t>
            </a:r>
            <a:r>
              <a:rPr lang="es-ES" sz="1200" dirty="0">
                <a:latin typeface="Calibri" panose="020F0502020204030204" pitchFamily="34" charset="0"/>
                <a:cs typeface="Calibri" panose="020F0502020204030204" pitchFamily="34" charset="0"/>
              </a:rPr>
              <a:t>es compatible en lo que respecta a los voltajes con los dispositivos TTL.</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Estas </a:t>
            </a:r>
            <a:r>
              <a:rPr lang="es-ES" sz="1200" dirty="0" smtClean="0">
                <a:latin typeface="Calibri" panose="020F0502020204030204" pitchFamily="34" charset="0"/>
                <a:cs typeface="Calibri" panose="020F0502020204030204" pitchFamily="34" charset="0"/>
              </a:rPr>
              <a:t>características </a:t>
            </a:r>
            <a:r>
              <a:rPr lang="es-ES" sz="1200" dirty="0">
                <a:latin typeface="Calibri" panose="020F0502020204030204" pitchFamily="34" charset="0"/>
                <a:cs typeface="Calibri" panose="020F0502020204030204" pitchFamily="34" charset="0"/>
              </a:rPr>
              <a:t>hacen que se piense en la familia CMOS como sustituta de la familia TTL. Para conseguir esto, ha habido que introducir una serie de técnicas de fabricación como es el </a:t>
            </a:r>
            <a:r>
              <a:rPr lang="es-ES" sz="1200" dirty="0" smtClean="0">
                <a:latin typeface="Calibri" panose="020F0502020204030204" pitchFamily="34" charset="0"/>
                <a:cs typeface="Calibri" panose="020F0502020204030204" pitchFamily="34" charset="0"/>
              </a:rPr>
              <a:t>proceso </a:t>
            </a:r>
            <a:r>
              <a:rPr lang="es-ES" sz="1200" dirty="0">
                <a:latin typeface="Calibri" panose="020F0502020204030204" pitchFamily="34" charset="0"/>
                <a:cs typeface="Calibri" panose="020F0502020204030204" pitchFamily="34" charset="0"/>
              </a:rPr>
              <a:t>de puerta de silicio </a:t>
            </a:r>
            <a:r>
              <a:rPr lang="es-ES" sz="1200" dirty="0" smtClean="0">
                <a:latin typeface="Calibri" panose="020F0502020204030204" pitchFamily="34" charset="0"/>
                <a:cs typeface="Calibri" panose="020F0502020204030204" pitchFamily="34" charset="0"/>
              </a:rPr>
              <a:t>poli cristalino, </a:t>
            </a:r>
            <a:r>
              <a:rPr lang="es-ES" sz="1200" dirty="0">
                <a:latin typeface="Calibri" panose="020F0502020204030204" pitchFamily="34" charset="0"/>
                <a:cs typeface="Calibri" panose="020F0502020204030204" pitchFamily="34" charset="0"/>
              </a:rPr>
              <a:t>en </a:t>
            </a:r>
            <a:r>
              <a:rPr lang="es-ES" sz="1200" dirty="0" smtClean="0">
                <a:latin typeface="Calibri" panose="020F0502020204030204" pitchFamily="34" charset="0"/>
                <a:cs typeface="Calibri" panose="020F0502020204030204" pitchFamily="34" charset="0"/>
              </a:rPr>
              <a:t>combinación </a:t>
            </a:r>
            <a:r>
              <a:rPr lang="es-ES" sz="1200" dirty="0">
                <a:latin typeface="Calibri" panose="020F0502020204030204" pitchFamily="34" charset="0"/>
                <a:cs typeface="Calibri" panose="020F0502020204030204" pitchFamily="34" charset="0"/>
              </a:rPr>
              <a:t>con la </a:t>
            </a:r>
            <a:r>
              <a:rPr lang="es-ES" sz="1200" dirty="0" smtClean="0">
                <a:latin typeface="Calibri" panose="020F0502020204030204" pitchFamily="34" charset="0"/>
                <a:cs typeface="Calibri" panose="020F0502020204030204" pitchFamily="34" charset="0"/>
              </a:rPr>
              <a:t>tecnología </a:t>
            </a:r>
            <a:r>
              <a:rPr lang="es-ES" sz="1200" dirty="0">
                <a:latin typeface="Calibri" panose="020F0502020204030204" pitchFamily="34" charset="0"/>
                <a:cs typeface="Calibri" panose="020F0502020204030204" pitchFamily="34" charset="0"/>
              </a:rPr>
              <a:t>LOCMOS.</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Es de destacar que los </a:t>
            </a:r>
            <a:r>
              <a:rPr lang="es-ES" sz="1200" dirty="0" err="1">
                <a:latin typeface="Calibri" panose="020F0502020204030204" pitchFamily="34" charset="0"/>
                <a:cs typeface="Calibri" panose="020F0502020204030204" pitchFamily="34" charset="0"/>
              </a:rPr>
              <a:t>CI´s</a:t>
            </a:r>
            <a:r>
              <a:rPr lang="es-ES" sz="1200" dirty="0">
                <a:latin typeface="Calibri" panose="020F0502020204030204" pitchFamily="34" charset="0"/>
                <a:cs typeface="Calibri" panose="020F0502020204030204" pitchFamily="34" charset="0"/>
              </a:rPr>
              <a:t> HCMOS son compatibles en patillaje con todas las familias TTL. En cuanto a las sub-series HCMOS</a:t>
            </a:r>
            <a:r>
              <a:rPr lang="es-ES" sz="1200" dirty="0" smtClean="0">
                <a:latin typeface="Calibri" panose="020F0502020204030204" pitchFamily="34" charset="0"/>
                <a:cs typeface="Calibri" panose="020F0502020204030204" pitchFamily="34" charset="0"/>
              </a:rPr>
              <a:t>:</a:t>
            </a: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74HC: cuya  </a:t>
            </a:r>
            <a:r>
              <a:rPr lang="es-ES" sz="1200" dirty="0" smtClean="0">
                <a:latin typeface="Calibri" panose="020F0502020204030204" pitchFamily="34" charset="0"/>
                <a:cs typeface="Calibri" panose="020F0502020204030204" pitchFamily="34" charset="0"/>
              </a:rPr>
              <a:t>alimentación </a:t>
            </a:r>
            <a:r>
              <a:rPr lang="es-ES" sz="1200" dirty="0">
                <a:latin typeface="Calibri" panose="020F0502020204030204" pitchFamily="34" charset="0"/>
                <a:cs typeface="Calibri" panose="020F0502020204030204" pitchFamily="34" charset="0"/>
              </a:rPr>
              <a:t>puede estar entre 2 y 6V y todas las salidas </a:t>
            </a:r>
            <a:r>
              <a:rPr lang="es-ES" sz="1200" dirty="0" smtClean="0">
                <a:latin typeface="Calibri" panose="020F0502020204030204" pitchFamily="34" charset="0"/>
                <a:cs typeface="Calibri" panose="020F0502020204030204" pitchFamily="34" charset="0"/>
              </a:rPr>
              <a:t>están </a:t>
            </a:r>
            <a:r>
              <a:rPr lang="es-ES" sz="1200" dirty="0">
                <a:latin typeface="Calibri" panose="020F0502020204030204" pitchFamily="34" charset="0"/>
                <a:cs typeface="Calibri" panose="020F0502020204030204" pitchFamily="34" charset="0"/>
              </a:rPr>
              <a:t>bufereadas.</a:t>
            </a:r>
          </a:p>
          <a:p>
            <a:pPr marL="0" indent="0">
              <a:buNone/>
            </a:pPr>
            <a:r>
              <a:rPr lang="es-ES" sz="1200" dirty="0">
                <a:latin typeface="Calibri" panose="020F0502020204030204" pitchFamily="34" charset="0"/>
                <a:cs typeface="Calibri" panose="020F0502020204030204" pitchFamily="34" charset="0"/>
              </a:rPr>
              <a:t>74HCT: </a:t>
            </a:r>
            <a:r>
              <a:rPr lang="es-ES" sz="1200" dirty="0" smtClean="0">
                <a:latin typeface="Calibri" panose="020F0502020204030204" pitchFamily="34" charset="0"/>
                <a:cs typeface="Calibri" panose="020F0502020204030204" pitchFamily="34" charset="0"/>
              </a:rPr>
              <a:t>Alimentación </a:t>
            </a:r>
            <a:r>
              <a:rPr lang="es-ES" sz="1200" dirty="0">
                <a:latin typeface="Calibri" panose="020F0502020204030204" pitchFamily="34" charset="0"/>
                <a:cs typeface="Calibri" panose="020F0502020204030204" pitchFamily="34" charset="0"/>
              </a:rPr>
              <a:t>de 5V mas menos 10% (4.5 a 5.5V) y entradas/salidas bufereadas.</a:t>
            </a:r>
          </a:p>
          <a:p>
            <a:pPr marL="0" indent="0">
              <a:buNone/>
            </a:pPr>
            <a:r>
              <a:rPr lang="es-ES" sz="1200" dirty="0">
                <a:latin typeface="Calibri" panose="020F0502020204030204" pitchFamily="34" charset="0"/>
                <a:cs typeface="Calibri" panose="020F0502020204030204" pitchFamily="34" charset="0"/>
              </a:rPr>
              <a:t>74HCU: De </a:t>
            </a:r>
            <a:r>
              <a:rPr lang="es-ES" sz="1200" dirty="0" smtClean="0">
                <a:latin typeface="Calibri" panose="020F0502020204030204" pitchFamily="34" charset="0"/>
                <a:cs typeface="Calibri" panose="020F0502020204030204" pitchFamily="34" charset="0"/>
              </a:rPr>
              <a:t>identificación característica </a:t>
            </a:r>
            <a:r>
              <a:rPr lang="es-ES" sz="1200" dirty="0">
                <a:latin typeface="Calibri" panose="020F0502020204030204" pitchFamily="34" charset="0"/>
                <a:cs typeface="Calibri" panose="020F0502020204030204" pitchFamily="34" charset="0"/>
              </a:rPr>
              <a:t>a la serie 74HC, salvo que las salidas de los circuitos no </a:t>
            </a:r>
            <a:r>
              <a:rPr lang="es-ES" sz="1200" dirty="0" smtClean="0">
                <a:latin typeface="Calibri" panose="020F0502020204030204" pitchFamily="34" charset="0"/>
                <a:cs typeface="Calibri" panose="020F0502020204030204" pitchFamily="34" charset="0"/>
              </a:rPr>
              <a:t>están bufereadas.</a:t>
            </a: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Los datos que proporciona el fabricante para una puerta de la serie 74HC son:</a:t>
            </a:r>
          </a:p>
        </p:txBody>
      </p:sp>
      <p:pic>
        <p:nvPicPr>
          <p:cNvPr id="4" name="Imagen 3"/>
          <p:cNvPicPr>
            <a:picLocks noChangeAspect="1"/>
          </p:cNvPicPr>
          <p:nvPr/>
        </p:nvPicPr>
        <p:blipFill>
          <a:blip r:embed="rId2"/>
          <a:stretch>
            <a:fillRect/>
          </a:stretch>
        </p:blipFill>
        <p:spPr>
          <a:xfrm>
            <a:off x="6873608" y="4672235"/>
            <a:ext cx="2494208" cy="1149920"/>
          </a:xfrm>
          <a:prstGeom prst="rect">
            <a:avLst/>
          </a:prstGeom>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8194" name="Picture 2" descr="http://i02.c.aliimg.com/img/ibank/2013/028/833/1042338820_1104291128.220x220.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94218" y="2486024"/>
            <a:ext cx="2347417"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8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93862" y="231092"/>
            <a:ext cx="8911687" cy="1280890"/>
          </a:xfrm>
        </p:spPr>
        <p:txBody>
          <a:bodyPr>
            <a:normAutofit/>
          </a:bodyPr>
          <a:lstStyle/>
          <a:p>
            <a:r>
              <a:rPr lang="es-ES" sz="2800" dirty="0" smtClean="0">
                <a:latin typeface="Calibri" panose="020F0502020204030204" pitchFamily="34" charset="0"/>
                <a:cs typeface="Calibri" panose="020F0502020204030204" pitchFamily="34" charset="0"/>
              </a:rPr>
              <a:t>CMOS 74ACT</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827212" y="871537"/>
            <a:ext cx="8915400" cy="3777622"/>
          </a:xfrm>
        </p:spPr>
        <p:txBody>
          <a:bodyPr>
            <a:noAutofit/>
          </a:bodyPr>
          <a:lstStyle/>
          <a:p>
            <a:pPr marL="0" indent="0">
              <a:buNone/>
            </a:pPr>
            <a:r>
              <a:rPr lang="es-ES" sz="1200" dirty="0">
                <a:latin typeface="Calibri" panose="020F0502020204030204" pitchFamily="34" charset="0"/>
                <a:cs typeface="Calibri" panose="020F0502020204030204" pitchFamily="34" charset="0"/>
              </a:rPr>
              <a:t>Esta es la serie más novedosa de la familia CMOS, con ella se consigue aumentar aún más la velocidad de respuesta de los circuitos lógicos, pero con la ventaja de que tienen </a:t>
            </a:r>
            <a:r>
              <a:rPr lang="es-ES" sz="1200" dirty="0" smtClean="0">
                <a:latin typeface="Calibri" panose="020F0502020204030204" pitchFamily="34" charset="0"/>
                <a:cs typeface="Calibri" panose="020F0502020204030204" pitchFamily="34" charset="0"/>
              </a:rPr>
              <a:t>además </a:t>
            </a:r>
            <a:r>
              <a:rPr lang="es-ES" sz="1200" dirty="0">
                <a:latin typeface="Calibri" panose="020F0502020204030204" pitchFamily="34" charset="0"/>
                <a:cs typeface="Calibri" panose="020F0502020204030204" pitchFamily="34" charset="0"/>
              </a:rPr>
              <a:t>un consumo </a:t>
            </a:r>
            <a:r>
              <a:rPr lang="es-ES" sz="1200" dirty="0" smtClean="0">
                <a:latin typeface="Calibri" panose="020F0502020204030204" pitchFamily="34" charset="0"/>
                <a:cs typeface="Calibri" panose="020F0502020204030204" pitchFamily="34" charset="0"/>
              </a:rPr>
              <a:t>(disipación </a:t>
            </a:r>
            <a:r>
              <a:rPr lang="es-ES" sz="1200" dirty="0">
                <a:latin typeface="Calibri" panose="020F0502020204030204" pitchFamily="34" charset="0"/>
                <a:cs typeface="Calibri" panose="020F0502020204030204" pitchFamily="34" charset="0"/>
              </a:rPr>
              <a:t>de potencia) menor.</a:t>
            </a:r>
          </a:p>
          <a:p>
            <a:pPr marL="0" indent="0">
              <a:buNone/>
            </a:pPr>
            <a:r>
              <a:rPr lang="es-ES" sz="1200" dirty="0">
                <a:latin typeface="Calibri" panose="020F0502020204030204" pitchFamily="34" charset="0"/>
                <a:cs typeface="Calibri" panose="020F0502020204030204" pitchFamily="34" charset="0"/>
              </a:rPr>
              <a:t>Todas estas ventajas, se han </a:t>
            </a:r>
            <a:r>
              <a:rPr lang="es-ES" sz="1200" dirty="0" smtClean="0">
                <a:latin typeface="Calibri" panose="020F0502020204030204" pitchFamily="34" charset="0"/>
                <a:cs typeface="Calibri" panose="020F0502020204030204" pitchFamily="34" charset="0"/>
              </a:rPr>
              <a:t>conseguido desarrollando </a:t>
            </a:r>
            <a:r>
              <a:rPr lang="es-ES" sz="1200" dirty="0">
                <a:latin typeface="Calibri" panose="020F0502020204030204" pitchFamily="34" charset="0"/>
                <a:cs typeface="Calibri" panose="020F0502020204030204" pitchFamily="34" charset="0"/>
              </a:rPr>
              <a:t>el proceso de silicio </a:t>
            </a:r>
            <a:r>
              <a:rPr lang="es-ES" sz="1200" dirty="0" smtClean="0">
                <a:latin typeface="Calibri" panose="020F0502020204030204" pitchFamily="34" charset="0"/>
                <a:cs typeface="Calibri" panose="020F0502020204030204" pitchFamily="34" charset="0"/>
              </a:rPr>
              <a:t>poli cristalino.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En </a:t>
            </a:r>
            <a:r>
              <a:rPr lang="es-ES" sz="1200" dirty="0">
                <a:latin typeface="Calibri" panose="020F0502020204030204" pitchFamily="34" charset="0"/>
                <a:cs typeface="Calibri" panose="020F0502020204030204" pitchFamily="34" charset="0"/>
              </a:rPr>
              <a:t>cuanto a la serie </a:t>
            </a:r>
            <a:r>
              <a:rPr lang="es-ES" sz="1200" dirty="0" smtClean="0">
                <a:latin typeface="Calibri" panose="020F0502020204030204" pitchFamily="34" charset="0"/>
                <a:cs typeface="Calibri" panose="020F0502020204030204" pitchFamily="34" charset="0"/>
              </a:rPr>
              <a:t>lógica </a:t>
            </a:r>
            <a:r>
              <a:rPr lang="es-ES" sz="1200" dirty="0">
                <a:latin typeface="Calibri" panose="020F0502020204030204" pitchFamily="34" charset="0"/>
                <a:cs typeface="Calibri" panose="020F0502020204030204" pitchFamily="34" charset="0"/>
              </a:rPr>
              <a:t>CMOS (ACL) se divide a su vez en otras 2 sub-series:</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a:t>
            </a:r>
            <a:r>
              <a:rPr lang="es-ES" sz="1200" b="1" dirty="0" smtClean="0">
                <a:latin typeface="Calibri" panose="020F0502020204030204" pitchFamily="34" charset="0"/>
                <a:cs typeface="Calibri" panose="020F0502020204030204" pitchFamily="34" charset="0"/>
              </a:rPr>
              <a:t>74AC</a:t>
            </a:r>
            <a:r>
              <a:rPr lang="es-ES" sz="1200" dirty="0">
                <a:latin typeface="Calibri" panose="020F0502020204030204" pitchFamily="34" charset="0"/>
                <a:cs typeface="Calibri" panose="020F0502020204030204" pitchFamily="34" charset="0"/>
              </a:rPr>
              <a:t>: Cuya </a:t>
            </a:r>
            <a:r>
              <a:rPr lang="es-ES" sz="1200" dirty="0" smtClean="0">
                <a:latin typeface="Calibri" panose="020F0502020204030204" pitchFamily="34" charset="0"/>
                <a:cs typeface="Calibri" panose="020F0502020204030204" pitchFamily="34" charset="0"/>
              </a:rPr>
              <a:t>alimentación </a:t>
            </a:r>
            <a:r>
              <a:rPr lang="es-ES" sz="1200" dirty="0">
                <a:latin typeface="Calibri" panose="020F0502020204030204" pitchFamily="34" charset="0"/>
                <a:cs typeface="Calibri" panose="020F0502020204030204" pitchFamily="34" charset="0"/>
              </a:rPr>
              <a:t>esta comprendida entre 3 y </a:t>
            </a:r>
            <a:r>
              <a:rPr lang="es-ES" sz="1200" dirty="0" smtClean="0">
                <a:latin typeface="Calibri" panose="020F0502020204030204" pitchFamily="34" charset="0"/>
                <a:cs typeface="Calibri" panose="020F0502020204030204" pitchFamily="34" charset="0"/>
              </a:rPr>
              <a:t>5.5V.</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Pudiendo </a:t>
            </a:r>
            <a:r>
              <a:rPr lang="es-ES" sz="1200" dirty="0">
                <a:latin typeface="Calibri" panose="020F0502020204030204" pitchFamily="34" charset="0"/>
                <a:cs typeface="Calibri" panose="020F0502020204030204" pitchFamily="34" charset="0"/>
              </a:rPr>
              <a:t>mantener sus nieles con una </a:t>
            </a:r>
            <a:r>
              <a:rPr lang="es-ES" sz="1200" dirty="0" smtClean="0">
                <a:latin typeface="Calibri" panose="020F0502020204030204" pitchFamily="34" charset="0"/>
                <a:cs typeface="Calibri" panose="020F0502020204030204" pitchFamily="34" charset="0"/>
              </a:rPr>
              <a:t>alimentación </a:t>
            </a:r>
            <a:r>
              <a:rPr lang="es-ES" sz="1200" dirty="0">
                <a:latin typeface="Calibri" panose="020F0502020204030204" pitchFamily="34" charset="0"/>
                <a:cs typeface="Calibri" panose="020F0502020204030204" pitchFamily="34" charset="0"/>
              </a:rPr>
              <a:t>de incluso menos de 2V, lo que facilita su </a:t>
            </a:r>
            <a:r>
              <a:rPr lang="es-ES" sz="1200" dirty="0" smtClean="0">
                <a:latin typeface="Calibri" panose="020F0502020204030204" pitchFamily="34" charset="0"/>
                <a:cs typeface="Calibri" panose="020F0502020204030204" pitchFamily="34" charset="0"/>
              </a:rPr>
              <a:t>alimentación </a:t>
            </a:r>
            <a:r>
              <a:rPr lang="es-ES" sz="1200" dirty="0">
                <a:latin typeface="Calibri" panose="020F0502020204030204" pitchFamily="34" charset="0"/>
                <a:cs typeface="Calibri" panose="020F0502020204030204" pitchFamily="34" charset="0"/>
              </a:rPr>
              <a:t>con </a:t>
            </a:r>
            <a:r>
              <a:rPr lang="es-ES" sz="1200" dirty="0" smtClean="0">
                <a:latin typeface="Calibri" panose="020F0502020204030204" pitchFamily="34" charset="0"/>
                <a:cs typeface="Calibri" panose="020F0502020204030204" pitchFamily="34" charset="0"/>
              </a:rPr>
              <a:t>baterías </a:t>
            </a:r>
            <a:r>
              <a:rPr lang="es-ES" sz="1200" dirty="0">
                <a:latin typeface="Calibri" panose="020F0502020204030204" pitchFamily="34" charset="0"/>
                <a:cs typeface="Calibri" panose="020F0502020204030204" pitchFamily="34" charset="0"/>
              </a:rPr>
              <a:t>de </a:t>
            </a:r>
            <a:r>
              <a:rPr lang="es-ES" sz="1200" dirty="0" smtClean="0">
                <a:latin typeface="Calibri" panose="020F0502020204030204" pitchFamily="34" charset="0"/>
                <a:cs typeface="Calibri" panose="020F0502020204030204" pitchFamily="34" charset="0"/>
              </a:rPr>
              <a:t>litio.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En </a:t>
            </a:r>
            <a:r>
              <a:rPr lang="es-ES" sz="1200" dirty="0">
                <a:latin typeface="Calibri" panose="020F0502020204030204" pitchFamily="34" charset="0"/>
                <a:cs typeface="Calibri" panose="020F0502020204030204" pitchFamily="34" charset="0"/>
              </a:rPr>
              <a:t>cuanto a sus salidas, todas son bufereadas.</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b="1" dirty="0" smtClean="0">
                <a:latin typeface="Calibri" panose="020F0502020204030204" pitchFamily="34" charset="0"/>
                <a:cs typeface="Calibri" panose="020F0502020204030204" pitchFamily="34" charset="0"/>
              </a:rPr>
              <a:t>-74ACT</a:t>
            </a:r>
            <a:r>
              <a:rPr lang="es-ES" sz="1200" b="1" dirty="0">
                <a:latin typeface="Calibri" panose="020F0502020204030204" pitchFamily="34" charset="0"/>
                <a:cs typeface="Calibri" panose="020F0502020204030204" pitchFamily="34" charset="0"/>
              </a:rPr>
              <a:t>: </a:t>
            </a:r>
            <a:r>
              <a:rPr lang="es-ES" sz="1200" dirty="0">
                <a:latin typeface="Calibri" panose="020F0502020204030204" pitchFamily="34" charset="0"/>
                <a:cs typeface="Calibri" panose="020F0502020204030204" pitchFamily="34" charset="0"/>
              </a:rPr>
              <a:t>Sus niveles </a:t>
            </a:r>
            <a:r>
              <a:rPr lang="es-ES" sz="1200" dirty="0" smtClean="0">
                <a:latin typeface="Calibri" panose="020F0502020204030204" pitchFamily="34" charset="0"/>
                <a:cs typeface="Calibri" panose="020F0502020204030204" pitchFamily="34" charset="0"/>
              </a:rPr>
              <a:t>lógicos </a:t>
            </a:r>
            <a:r>
              <a:rPr lang="es-ES" sz="1200" dirty="0">
                <a:latin typeface="Calibri" panose="020F0502020204030204" pitchFamily="34" charset="0"/>
                <a:cs typeface="Calibri" panose="020F0502020204030204" pitchFamily="34" charset="0"/>
              </a:rPr>
              <a:t>de entrada son compatibles con la familia </a:t>
            </a:r>
            <a:r>
              <a:rPr lang="es-ES" sz="1200" dirty="0" smtClean="0">
                <a:latin typeface="Calibri" panose="020F0502020204030204" pitchFamily="34" charset="0"/>
                <a:cs typeface="Calibri" panose="020F0502020204030204" pitchFamily="34" charset="0"/>
              </a:rPr>
              <a:t>TTL.</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Utiliza </a:t>
            </a:r>
            <a:r>
              <a:rPr lang="es-ES" sz="1200" dirty="0">
                <a:latin typeface="Calibri" panose="020F0502020204030204" pitchFamily="34" charset="0"/>
                <a:cs typeface="Calibri" panose="020F0502020204030204" pitchFamily="34" charset="0"/>
              </a:rPr>
              <a:t>una </a:t>
            </a:r>
            <a:r>
              <a:rPr lang="es-ES" sz="1200" dirty="0" smtClean="0">
                <a:latin typeface="Calibri" panose="020F0502020204030204" pitchFamily="34" charset="0"/>
                <a:cs typeface="Calibri" panose="020F0502020204030204" pitchFamily="34" charset="0"/>
              </a:rPr>
              <a:t>alimentación </a:t>
            </a:r>
            <a:r>
              <a:rPr lang="es-ES" sz="1200" dirty="0">
                <a:latin typeface="Calibri" panose="020F0502020204030204" pitchFamily="34" charset="0"/>
                <a:cs typeface="Calibri" panose="020F0502020204030204" pitchFamily="34" charset="0"/>
              </a:rPr>
              <a:t>de 5V mas menos 10%.</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Es destacar, que en la </a:t>
            </a:r>
            <a:r>
              <a:rPr lang="es-ES" sz="1200" dirty="0" smtClean="0">
                <a:latin typeface="Calibri" panose="020F0502020204030204" pitchFamily="34" charset="0"/>
                <a:cs typeface="Calibri" panose="020F0502020204030204" pitchFamily="34" charset="0"/>
              </a:rPr>
              <a:t>serie </a:t>
            </a:r>
            <a:r>
              <a:rPr lang="es-ES" sz="1200" dirty="0" err="1" smtClean="0">
                <a:latin typeface="Calibri" panose="020F0502020204030204" pitchFamily="34" charset="0"/>
                <a:cs typeface="Calibri" panose="020F0502020204030204" pitchFamily="34" charset="0"/>
              </a:rPr>
              <a:t>Advance</a:t>
            </a:r>
            <a:r>
              <a:rPr lang="es-ES" sz="1200" smtClean="0">
                <a:latin typeface="Calibri" panose="020F0502020204030204" pitchFamily="34" charset="0"/>
                <a:cs typeface="Calibri" panose="020F0502020204030204" pitchFamily="34" charset="0"/>
              </a:rPr>
              <a:t> CMOS, </a:t>
            </a:r>
            <a:r>
              <a:rPr lang="es-ES" sz="1200" dirty="0">
                <a:latin typeface="Calibri" panose="020F0502020204030204" pitchFamily="34" charset="0"/>
                <a:cs typeface="Calibri" panose="020F0502020204030204" pitchFamily="34" charset="0"/>
              </a:rPr>
              <a:t>se ha eliminado el efecto tiristor </a:t>
            </a:r>
            <a:r>
              <a:rPr lang="es-ES" sz="1200" dirty="0" smtClean="0">
                <a:latin typeface="Calibri" panose="020F0502020204030204" pitchFamily="34" charset="0"/>
                <a:cs typeface="Calibri" panose="020F0502020204030204" pitchFamily="34" charset="0"/>
              </a:rPr>
              <a:t>parasito</a:t>
            </a:r>
            <a:r>
              <a:rPr lang="en-US" sz="1200" dirty="0" smtClean="0">
                <a:latin typeface="Calibri" panose="020F0502020204030204" pitchFamily="34" charset="0"/>
                <a:cs typeface="Calibri" panose="020F0502020204030204" pitchFamily="34" charset="0"/>
              </a:rPr>
              <a:t> (latch-up</a:t>
            </a:r>
            <a:r>
              <a:rPr lang="es-ES" sz="1200" dirty="0" smtClean="0">
                <a:latin typeface="Calibri" panose="020F0502020204030204" pitchFamily="34" charset="0"/>
                <a:cs typeface="Calibri" panose="020F0502020204030204" pitchFamily="34" charset="0"/>
              </a:rPr>
              <a:t>).</a:t>
            </a: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Los datos proporcionados por el fabricante para una compuerta </a:t>
            </a:r>
            <a:r>
              <a:rPr lang="es-ES" sz="1200" dirty="0" smtClean="0">
                <a:latin typeface="Calibri" panose="020F0502020204030204" pitchFamily="34" charset="0"/>
                <a:cs typeface="Calibri" panose="020F0502020204030204" pitchFamily="34" charset="0"/>
              </a:rPr>
              <a:t>lógica </a:t>
            </a:r>
            <a:r>
              <a:rPr lang="es-ES" sz="1200" dirty="0">
                <a:latin typeface="Calibri" panose="020F0502020204030204" pitchFamily="34" charset="0"/>
                <a:cs typeface="Calibri" panose="020F0502020204030204" pitchFamily="34" charset="0"/>
              </a:rPr>
              <a:t>de la serie 74ACT son :</a:t>
            </a:r>
          </a:p>
        </p:txBody>
      </p:sp>
      <p:pic>
        <p:nvPicPr>
          <p:cNvPr id="4" name="Imagen 3"/>
          <p:cNvPicPr>
            <a:picLocks noChangeAspect="1"/>
          </p:cNvPicPr>
          <p:nvPr/>
        </p:nvPicPr>
        <p:blipFill>
          <a:blip r:embed="rId3"/>
          <a:stretch>
            <a:fillRect/>
          </a:stretch>
        </p:blipFill>
        <p:spPr>
          <a:xfrm>
            <a:off x="1827212" y="4649159"/>
            <a:ext cx="3502793" cy="1546854"/>
          </a:xfrm>
          <a:prstGeom prst="rect">
            <a:avLst/>
          </a:prstGeom>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9218" name="Picture 2" descr="http://www.wingstech.com.ph/Content/images/products/110-384.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200" b="89989" l="3175" r="99788"/>
                    </a14:imgEffect>
                  </a14:imgLayer>
                </a14:imgProps>
              </a:ext>
              <a:ext uri="{28A0092B-C50C-407E-A947-70E740481C1C}">
                <a14:useLocalDpi xmlns:a14="http://schemas.microsoft.com/office/drawing/2010/main" val="0"/>
              </a:ext>
            </a:extLst>
          </a:blip>
          <a:srcRect/>
          <a:stretch>
            <a:fillRect/>
          </a:stretch>
        </p:blipFill>
        <p:spPr bwMode="auto">
          <a:xfrm>
            <a:off x="8941419" y="2984253"/>
            <a:ext cx="2875645" cy="2766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081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716625" y="20501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ANEXOS</a:t>
            </a:r>
            <a:endParaRPr lang="es-ES" sz="2800" dirty="0">
              <a:latin typeface="Calibri" panose="020F0502020204030204" pitchFamily="34" charset="0"/>
              <a:cs typeface="Calibri" panose="020F0502020204030204" pitchFamily="34" charset="0"/>
            </a:endParaRPr>
          </a:p>
        </p:txBody>
      </p:sp>
      <p:sp>
        <p:nvSpPr>
          <p:cNvPr id="4" name="Rectángulo 3"/>
          <p:cNvSpPr/>
          <p:nvPr/>
        </p:nvSpPr>
        <p:spPr>
          <a:xfrm>
            <a:off x="1716625" y="885735"/>
            <a:ext cx="6096000" cy="1200329"/>
          </a:xfrm>
          <a:prstGeom prst="rect">
            <a:avLst/>
          </a:prstGeom>
        </p:spPr>
        <p:txBody>
          <a:bodyPr>
            <a:spAutoFit/>
          </a:bodyPr>
          <a:lstStyle/>
          <a:p>
            <a:pPr marL="285750" indent="-285750">
              <a:buFont typeface="Wingdings" panose="05000000000000000000" pitchFamily="2" charset="2"/>
              <a:buChar char="q"/>
            </a:pPr>
            <a:r>
              <a:rPr lang="es-ES" dirty="0">
                <a:hlinkClick r:id="rId2" action="ppaction://hlinksldjump"/>
              </a:rPr>
              <a:t>Comparación </a:t>
            </a:r>
            <a:r>
              <a:rPr lang="es-ES" dirty="0" smtClean="0">
                <a:hlinkClick r:id="rId2" action="ppaction://hlinksldjump"/>
              </a:rPr>
              <a:t> </a:t>
            </a:r>
            <a:r>
              <a:rPr lang="es-ES" dirty="0">
                <a:hlinkClick r:id="rId2" action="ppaction://hlinksldjump"/>
              </a:rPr>
              <a:t>TTL vs CMOS</a:t>
            </a:r>
            <a:endParaRPr lang="es-ES" dirty="0"/>
          </a:p>
          <a:p>
            <a:pPr marL="285750" indent="-285750">
              <a:buFont typeface="Wingdings" panose="05000000000000000000" pitchFamily="2" charset="2"/>
              <a:buChar char="q"/>
            </a:pPr>
            <a:r>
              <a:rPr lang="es-ES" dirty="0">
                <a:hlinkClick r:id="rId3" action="ppaction://hlinksldjump"/>
              </a:rPr>
              <a:t>DIODO SCHOTTKY</a:t>
            </a:r>
            <a:endParaRPr lang="es-ES" dirty="0"/>
          </a:p>
          <a:p>
            <a:pPr marL="285750" indent="-285750">
              <a:buFont typeface="Wingdings" panose="05000000000000000000" pitchFamily="2" charset="2"/>
              <a:buChar char="q"/>
            </a:pPr>
            <a:r>
              <a:rPr lang="es-ES" dirty="0">
                <a:hlinkClick r:id="rId4" action="ppaction://hlinksldjump"/>
              </a:rPr>
              <a:t>SALIDA TOTEM-POLE</a:t>
            </a:r>
            <a:endParaRPr lang="es-ES" dirty="0"/>
          </a:p>
          <a:p>
            <a:pPr marL="285750" indent="-285750">
              <a:buFont typeface="Wingdings" panose="05000000000000000000" pitchFamily="2" charset="2"/>
              <a:buChar char="q"/>
            </a:pPr>
            <a:r>
              <a:rPr lang="es-ES" dirty="0">
                <a:hlinkClick r:id="rId5" action="ppaction://hlinksldjump"/>
              </a:rPr>
              <a:t>EJEMPLOS</a:t>
            </a:r>
            <a:endParaRPr lang="es-ES" dirty="0"/>
          </a:p>
        </p:txBody>
      </p:sp>
      <p:grpSp>
        <p:nvGrpSpPr>
          <p:cNvPr id="5" name="Grupo 4"/>
          <p:cNvGrpSpPr/>
          <p:nvPr/>
        </p:nvGrpSpPr>
        <p:grpSpPr>
          <a:xfrm>
            <a:off x="10379242" y="131337"/>
            <a:ext cx="1520137" cy="423905"/>
            <a:chOff x="10379242" y="131337"/>
            <a:chExt cx="1520137" cy="423905"/>
          </a:xfrm>
        </p:grpSpPr>
        <p:sp>
          <p:nvSpPr>
            <p:cNvPr id="6" name="Botón de acción: Inicio 5">
              <a:hlinkClick r:id="rId6" action="ppaction://hlinksldjump" highlightClick="1">
                <a:snd r:embed="rId7" name="click.wav"/>
              </a:hlinkClick>
              <a:hlinkHover r:id="" action="ppaction://noaction">
                <a:snd r:embed="rId7"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7" name="click.wav"/>
              </a:hlinkClick>
              <a:hlinkHover r:id="" action="ppaction://noaction">
                <a:snd r:embed="rId7"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7" name="click.wav"/>
              </a:hlinkClick>
              <a:hlinkHover r:id="" action="ppaction://noaction">
                <a:snd r:embed="rId7"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516178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698212" y="17118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Comparación TTL vs CMOS</a:t>
            </a:r>
            <a:endParaRPr lang="es-ES" sz="28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stretch>
            <a:fillRect/>
          </a:stretch>
        </p:blipFill>
        <p:spPr>
          <a:xfrm>
            <a:off x="1912026" y="898700"/>
            <a:ext cx="7709554" cy="2493788"/>
          </a:xfrm>
          <a:prstGeom prst="rect">
            <a:avLst/>
          </a:prstGeom>
        </p:spPr>
      </p:pic>
      <p:pic>
        <p:nvPicPr>
          <p:cNvPr id="5" name="Imagen 4"/>
          <p:cNvPicPr>
            <a:picLocks noChangeAspect="1"/>
          </p:cNvPicPr>
          <p:nvPr/>
        </p:nvPicPr>
        <p:blipFill>
          <a:blip r:embed="rId3"/>
          <a:stretch>
            <a:fillRect/>
          </a:stretch>
        </p:blipFill>
        <p:spPr>
          <a:xfrm>
            <a:off x="1912026" y="3904535"/>
            <a:ext cx="6793824" cy="838914"/>
          </a:xfrm>
          <a:prstGeom prst="rect">
            <a:avLst/>
          </a:prstGeom>
        </p:spPr>
      </p:pic>
      <p:grpSp>
        <p:nvGrpSpPr>
          <p:cNvPr id="6" name="Grupo 5"/>
          <p:cNvGrpSpPr/>
          <p:nvPr/>
        </p:nvGrpSpPr>
        <p:grpSpPr>
          <a:xfrm>
            <a:off x="10379242" y="131337"/>
            <a:ext cx="1520137" cy="423905"/>
            <a:chOff x="10379242" y="131337"/>
            <a:chExt cx="1520137" cy="423905"/>
          </a:xfrm>
        </p:grpSpPr>
        <p:sp>
          <p:nvSpPr>
            <p:cNvPr id="7" name="Botón de acción: Inicio 6">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Personalizar 7">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9" name="Botón de acción: Volver 8">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4294118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681100" y="187381"/>
            <a:ext cx="8911687" cy="1280890"/>
          </a:xfrm>
        </p:spPr>
        <p:txBody>
          <a:bodyPr>
            <a:normAutofit/>
          </a:bodyPr>
          <a:lstStyle/>
          <a:p>
            <a:r>
              <a:rPr lang="es-ES" sz="2800" dirty="0" smtClean="0">
                <a:latin typeface="Calibri" panose="020F0502020204030204" pitchFamily="34" charset="0"/>
                <a:cs typeface="Calibri" panose="020F0502020204030204" pitchFamily="34" charset="0"/>
              </a:rPr>
              <a:t>DIODO SCHOTTKY</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81100" y="827826"/>
            <a:ext cx="8915400" cy="3777622"/>
          </a:xfrm>
        </p:spPr>
        <p:txBody>
          <a:bodyPr>
            <a:normAutofit/>
          </a:bodyPr>
          <a:lstStyle/>
          <a:p>
            <a:pPr marL="0" indent="0">
              <a:buNone/>
            </a:pPr>
            <a:r>
              <a:rPr lang="es-ES" sz="1400" dirty="0" smtClean="0">
                <a:latin typeface="Calibri" panose="020F0502020204030204" pitchFamily="34" charset="0"/>
                <a:cs typeface="Calibri" panose="020F0502020204030204" pitchFamily="34" charset="0"/>
              </a:rPr>
              <a:t>Este tipo de diodo, se forma al unir un metal con un semiconductor(ejemplo: aluminio- </a:t>
            </a:r>
            <a:r>
              <a:rPr lang="es-ES" sz="1400" dirty="0" err="1" smtClean="0">
                <a:latin typeface="Calibri" panose="020F0502020204030204" pitchFamily="34" charset="0"/>
                <a:cs typeface="Calibri" panose="020F0502020204030204" pitchFamily="34" charset="0"/>
              </a:rPr>
              <a:t>silício</a:t>
            </a:r>
            <a:r>
              <a:rPr lang="es-ES" sz="1400" dirty="0" smtClean="0">
                <a:latin typeface="Calibri" panose="020F0502020204030204" pitchFamily="34" charset="0"/>
                <a:cs typeface="Calibri" panose="020F0502020204030204" pitchFamily="34" charset="0"/>
              </a:rPr>
              <a:t> ).</a:t>
            </a:r>
            <a:br>
              <a:rPr lang="es-ES" sz="1400" dirty="0" smtClean="0">
                <a:latin typeface="Calibri" panose="020F0502020204030204" pitchFamily="34" charset="0"/>
                <a:cs typeface="Calibri" panose="020F0502020204030204" pitchFamily="34" charset="0"/>
              </a:rPr>
            </a:br>
            <a:r>
              <a:rPr lang="es-ES" sz="1400" dirty="0" smtClean="0">
                <a:latin typeface="Calibri" panose="020F0502020204030204" pitchFamily="34" charset="0"/>
                <a:cs typeface="Calibri" panose="020F0502020204030204" pitchFamily="34" charset="0"/>
              </a:rPr>
              <a:t/>
            </a:r>
            <a:br>
              <a:rPr lang="es-ES" sz="1400" dirty="0" smtClean="0">
                <a:latin typeface="Calibri" panose="020F0502020204030204" pitchFamily="34" charset="0"/>
                <a:cs typeface="Calibri" panose="020F0502020204030204" pitchFamily="34" charset="0"/>
              </a:rPr>
            </a:br>
            <a:r>
              <a:rPr lang="es-ES" sz="1400" dirty="0" smtClean="0">
                <a:latin typeface="Calibri" panose="020F0502020204030204" pitchFamily="34" charset="0"/>
                <a:cs typeface="Calibri" panose="020F0502020204030204" pitchFamily="34" charset="0"/>
              </a:rPr>
              <a:t>Este semiconductor, tiene la particularidad de que cuando está polarizado directamente, la caída de tensión entre ánodo (A) y cátodo (K) es de aprox. 0.3Voltios , frente a los 0.7v de caída de tensión de los diodos de silicio.</a:t>
            </a:r>
            <a:br>
              <a:rPr lang="es-ES" sz="1400" dirty="0" smtClean="0">
                <a:latin typeface="Calibri" panose="020F0502020204030204" pitchFamily="34" charset="0"/>
                <a:cs typeface="Calibri" panose="020F0502020204030204" pitchFamily="34" charset="0"/>
              </a:rPr>
            </a:br>
            <a:r>
              <a:rPr lang="es-ES" sz="1400" dirty="0" smtClean="0">
                <a:latin typeface="Calibri" panose="020F0502020204030204" pitchFamily="34" charset="0"/>
                <a:cs typeface="Calibri" panose="020F0502020204030204" pitchFamily="34" charset="0"/>
              </a:rPr>
              <a:t/>
            </a:r>
            <a:br>
              <a:rPr lang="es-ES" sz="1400" dirty="0" smtClean="0">
                <a:latin typeface="Calibri" panose="020F0502020204030204" pitchFamily="34" charset="0"/>
                <a:cs typeface="Calibri" panose="020F0502020204030204" pitchFamily="34" charset="0"/>
              </a:rPr>
            </a:br>
            <a:r>
              <a:rPr lang="es-ES" sz="1400" dirty="0" smtClean="0">
                <a:latin typeface="Calibri" panose="020F0502020204030204" pitchFamily="34" charset="0"/>
                <a:cs typeface="Calibri" panose="020F0502020204030204" pitchFamily="34" charset="0"/>
              </a:rPr>
              <a:t>Al ser la caída de tensión de un menor valor tiene como ventaja almacenar  menos cargas en el estado de saturación y por consiguiente, el diodo pasará al estado de corte más rápidamente. </a:t>
            </a:r>
            <a:br>
              <a:rPr lang="es-ES" sz="1400" dirty="0" smtClean="0">
                <a:latin typeface="Calibri" panose="020F0502020204030204" pitchFamily="34" charset="0"/>
                <a:cs typeface="Calibri" panose="020F0502020204030204" pitchFamily="34" charset="0"/>
              </a:rPr>
            </a:br>
            <a:r>
              <a:rPr lang="es-ES" sz="1400" dirty="0" smtClean="0">
                <a:latin typeface="Calibri" panose="020F0502020204030204" pitchFamily="34" charset="0"/>
                <a:cs typeface="Calibri" panose="020F0502020204030204" pitchFamily="34" charset="0"/>
              </a:rPr>
              <a:t/>
            </a:r>
            <a:br>
              <a:rPr lang="es-ES" sz="1400" dirty="0" smtClean="0">
                <a:latin typeface="Calibri" panose="020F0502020204030204" pitchFamily="34" charset="0"/>
                <a:cs typeface="Calibri" panose="020F0502020204030204" pitchFamily="34" charset="0"/>
              </a:rPr>
            </a:br>
            <a:endParaRPr lang="es-ES" sz="1400" dirty="0" smtClean="0">
              <a:latin typeface="Calibri" panose="020F0502020204030204" pitchFamily="34" charset="0"/>
              <a:cs typeface="Calibri" panose="020F0502020204030204" pitchFamily="34" charset="0"/>
            </a:endParaRPr>
          </a:p>
          <a:p>
            <a:pPr marL="0" indent="0">
              <a:buNone/>
            </a:pPr>
            <a:endParaRPr lang="es-ES" sz="1400" dirty="0">
              <a:latin typeface="Calibri" panose="020F0502020204030204" pitchFamily="34" charset="0"/>
              <a:cs typeface="Calibri" panose="020F0502020204030204" pitchFamily="34" charset="0"/>
            </a:endParaRPr>
          </a:p>
          <a:p>
            <a:pPr marL="0" indent="0">
              <a:buNone/>
            </a:pPr>
            <a:endParaRPr lang="es-ES" sz="1400" dirty="0" smtClean="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stretch>
            <a:fillRect/>
          </a:stretch>
        </p:blipFill>
        <p:spPr>
          <a:xfrm>
            <a:off x="3203394" y="2684977"/>
            <a:ext cx="1181100" cy="295275"/>
          </a:xfrm>
          <a:prstGeom prst="rect">
            <a:avLst/>
          </a:prstGeom>
          <a:effectLst>
            <a:softEdge rad="31750"/>
          </a:effectLst>
        </p:spPr>
      </p:pic>
      <p:pic>
        <p:nvPicPr>
          <p:cNvPr id="5" name="Imagen 4"/>
          <p:cNvPicPr>
            <a:picLocks noChangeAspect="1"/>
          </p:cNvPicPr>
          <p:nvPr/>
        </p:nvPicPr>
        <p:blipFill>
          <a:blip r:embed="rId3"/>
          <a:stretch>
            <a:fillRect/>
          </a:stretch>
        </p:blipFill>
        <p:spPr>
          <a:xfrm>
            <a:off x="3203394" y="2932084"/>
            <a:ext cx="4867275" cy="209550"/>
          </a:xfrm>
          <a:prstGeom prst="rect">
            <a:avLst/>
          </a:prstGeom>
          <a:effectLst>
            <a:softEdge rad="12700"/>
          </a:effectLst>
        </p:spPr>
      </p:pic>
      <p:pic>
        <p:nvPicPr>
          <p:cNvPr id="9" name="Imagen 8"/>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640" y1="42105" x2="9760" y2="41053"/>
                        <a14:foregroundMark x1="480" y1="40351" x2="7360" y2="40351"/>
                        <a14:foregroundMark x1="20640" y1="5614" x2="34720" y2="5614"/>
                        <a14:foregroundMark x1="34880" y1="3860" x2="29760" y2="3158"/>
                        <a14:foregroundMark x1="22720" y1="80351" x2="34240" y2="80702"/>
                        <a14:foregroundMark x1="22720" y1="81053" x2="32640" y2="80351"/>
                        <a14:foregroundMark x1="34080" y1="83509" x2="33920" y2="81404"/>
                        <a14:foregroundMark x1="69280" y1="39649" x2="69440" y2="46316"/>
                        <a14:foregroundMark x1="71200" y1="41754" x2="84800" y2="42807"/>
                        <a14:foregroundMark x1="85440" y1="36491" x2="84800" y2="48070"/>
                        <a14:foregroundMark x1="90240" y1="5263" x2="89280" y2="35088"/>
                        <a14:foregroundMark x1="89280" y1="32281" x2="84480" y2="40702"/>
                        <a14:foregroundMark x1="86240" y1="42105" x2="86720" y2="47018"/>
                        <a14:foregroundMark x1="84960" y1="45614" x2="90080" y2="49123"/>
                        <a14:foregroundMark x1="89280" y1="54035" x2="89760" y2="79649"/>
                        <a14:foregroundMark x1="89920" y1="49474" x2="89600" y2="79298"/>
                        <a14:foregroundMark x1="84160" y1="94737" x2="93280" y2="94737"/>
                        <a14:foregroundMark x1="84480" y1="96491" x2="92320" y2="98246"/>
                        <a14:foregroundMark x1="91680" y1="95088" x2="82560" y2="97193"/>
                        <a14:foregroundMark x1="92480" y1="93333" x2="84000" y2="95789"/>
                        <a14:foregroundMark x1="52640" y1="96491" x2="8640" y2="92982"/>
                        <a14:foregroundMark x1="52640" y1="96842" x2="8640" y2="97544"/>
                        <a14:foregroundMark x1="52160" y1="97544" x2="42240" y2="97193"/>
                        <a14:foregroundMark x1="89120" y1="6667" x2="89760" y2="10877"/>
                        <a14:foregroundMark x1="84960" y1="36491" x2="84960" y2="40000"/>
                        <a14:foregroundMark x1="85920" y1="36140" x2="85920" y2="36140"/>
                        <a14:foregroundMark x1="92160" y1="98246" x2="84480" y2="97193"/>
                        <a14:foregroundMark x1="21280" y1="24912" x2="21280" y2="21053"/>
                        <a14:foregroundMark x1="9760" y1="92632" x2="8960" y2="99649"/>
                      </a14:backgroundRemoval>
                    </a14:imgEffect>
                  </a14:imgLayer>
                </a14:imgProps>
              </a:ext>
            </a:extLst>
          </a:blip>
          <a:srcRect l="14875" t="17256" r="72167" b="66575"/>
          <a:stretch/>
        </p:blipFill>
        <p:spPr>
          <a:xfrm>
            <a:off x="3005701" y="3388741"/>
            <a:ext cx="1576486" cy="896966"/>
          </a:xfrm>
          <a:prstGeom prst="rect">
            <a:avLst/>
          </a:prstGeom>
        </p:spPr>
      </p:pic>
      <p:grpSp>
        <p:nvGrpSpPr>
          <p:cNvPr id="7" name="Grupo 6"/>
          <p:cNvGrpSpPr/>
          <p:nvPr/>
        </p:nvGrpSpPr>
        <p:grpSpPr>
          <a:xfrm>
            <a:off x="10379242" y="131337"/>
            <a:ext cx="1520137" cy="423905"/>
            <a:chOff x="10379242" y="131337"/>
            <a:chExt cx="1520137" cy="423905"/>
          </a:xfrm>
        </p:grpSpPr>
        <p:sp>
          <p:nvSpPr>
            <p:cNvPr id="8" name="Botón de acción: Inicio 7">
              <a:hlinkClick r:id="rId6" action="ppaction://hlinksldjump" highlightClick="1">
                <a:snd r:embed="rId7" name="click.wav"/>
              </a:hlinkClick>
              <a:hlinkHover r:id="" action="ppaction://noaction">
                <a:snd r:embed="rId7"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Botón de acción: Personalizar 9">
              <a:hlinkClick r:id="" action="ppaction://hlinkshowjump?jump=endshow" highlightClick="1">
                <a:snd r:embed="rId7" name="click.wav"/>
              </a:hlinkClick>
              <a:hlinkHover r:id="" action="ppaction://noaction">
                <a:snd r:embed="rId7"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1" name="Botón de acción: Volver 10">
              <a:hlinkClick r:id="" action="ppaction://hlinkshowjump?jump=lastslideviewed" highlightClick="1">
                <a:snd r:embed="rId7" name="click.wav"/>
              </a:hlinkClick>
              <a:hlinkHover r:id="" action="ppaction://noaction">
                <a:snd r:embed="rId7"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483230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256" y="20501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SALIDA TOTEM-POLE</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38300" y="761231"/>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La salida Totem-pole (transistores apilados) es una salida típica de la familia TTL y que tiene como característica la baja disipación que generan.</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El funcionamiento se basa en que para generar un nivel bajo conduce el transistor interior T2 de la figura y en  el caso de un nivel alto, conduce el transistor superior T1.</a:t>
            </a:r>
          </a:p>
          <a:p>
            <a:pPr marL="0" indent="0">
              <a:buNone/>
            </a:pPr>
            <a:r>
              <a:rPr lang="es-ES" sz="1200" dirty="0" smtClean="0">
                <a:latin typeface="Calibri" panose="020F0502020204030204" pitchFamily="34" charset="0"/>
                <a:cs typeface="Calibri" panose="020F0502020204030204" pitchFamily="34" charset="0"/>
              </a:rPr>
              <a:t>Aquí podemos observar los tres valores posibles de una salida Totem- pole:</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Nivel bajo “0”. Cuando activamos la base del transistor T2 con un “1” lógico y no polarizar la de T1.</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Nivel bajo “1”. Cuando activamos la base del transistor T1 con un “1” lógico y no polarizar la de T2.</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Nivel de alta impedancia, flotante o inductivo. En este caso no hay información lógica en la salida.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Los transistores T1 y T2 no se polarizan, y esto provoca que en las uniones emisor y colector de los dos transistores no circule corriente.</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La salida queda flotante y conectada a otros circuitos queda como si no estuviera.</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ackgroundRemoval t="0" b="100000" l="2128" r="95745">
                        <a14:foregroundMark x1="37589" y1="64583" x2="46809" y2="66964"/>
                        <a14:foregroundMark x1="72340" y1="80357" x2="89362" y2="80952"/>
                        <a14:foregroundMark x1="55319" y1="56845" x2="69504" y2="61012"/>
                        <a14:foregroundMark x1="75887" y1="44048" x2="80851" y2="49107"/>
                        <a14:foregroundMark x1="4965" y1="96726" x2="94326" y2="96726"/>
                        <a14:foregroundMark x1="4255" y1="98512" x2="93617" y2="97917"/>
                        <a14:foregroundMark x1="14894" y1="95238" x2="90071" y2="94940"/>
                        <a14:foregroundMark x1="53191" y1="25000" x2="67376" y2="26190"/>
                        <a14:foregroundMark x1="56738" y1="27083" x2="58865" y2="23214"/>
                        <a14:foregroundMark x1="68794" y1="2381" x2="88652" y2="2381"/>
                        <a14:foregroundMark x1="75887" y1="3869" x2="92199" y2="5060"/>
                        <a14:foregroundMark x1="70922" y1="2083" x2="88652" y2="2083"/>
                        <a14:foregroundMark x1="81560" y1="3869" x2="71631" y2="3571"/>
                        <a14:foregroundMark x1="24113" y1="20536" x2="25532" y2="32143"/>
                        <a14:foregroundMark x1="23404" y1="24107" x2="45390" y2="18750"/>
                        <a14:foregroundMark x1="47518" y1="17560" x2="46809" y2="4464"/>
                        <a14:foregroundMark x1="43972" y1="5655" x2="45390" y2="18452"/>
                        <a14:foregroundMark x1="24113" y1="26786" x2="41135" y2="32143"/>
                        <a14:foregroundMark x1="41844" y1="32440" x2="46809" y2="33036"/>
                        <a14:foregroundMark x1="24823" y1="26488" x2="7801" y2="25893"/>
                        <a14:foregroundMark x1="43262" y1="3571" x2="6383" y2="3571"/>
                        <a14:foregroundMark x1="41844" y1="2976" x2="69504" y2="2679"/>
                        <a14:foregroundMark x1="46099" y1="33333" x2="46099" y2="51190"/>
                        <a14:foregroundMark x1="46099" y1="40476" x2="46809" y2="45238"/>
                        <a14:foregroundMark x1="48936" y1="38690" x2="43262" y2="41071"/>
                        <a14:foregroundMark x1="43262" y1="37500" x2="50355" y2="41071"/>
                        <a14:foregroundMark x1="48227" y1="37500" x2="39716" y2="38095"/>
                        <a14:foregroundMark x1="46099" y1="46429" x2="68085" y2="46429"/>
                        <a14:foregroundMark x1="45390" y1="51786" x2="22695" y2="58333"/>
                        <a14:foregroundMark x1="24113" y1="54167" x2="25532" y2="65179"/>
                        <a14:foregroundMark x1="5674" y1="60119" x2="23404" y2="59524"/>
                        <a14:foregroundMark x1="25532" y1="61905" x2="43972" y2="65476"/>
                        <a14:foregroundMark x1="46809" y1="67262" x2="45390" y2="80655"/>
                        <a14:foregroundMark x1="13475" y1="81250" x2="68794" y2="81250"/>
                        <a14:foregroundMark x1="76596" y1="1786" x2="76596" y2="1786"/>
                        <a14:foregroundMark x1="80142" y1="2976" x2="80142" y2="2976"/>
                        <a14:backgroundMark x1="48227" y1="1190" x2="48227" y2="1190"/>
                        <a14:backgroundMark x1="51773" y1="1786" x2="51773" y2="1786"/>
                        <a14:backgroundMark x1="59574" y1="1488" x2="59574" y2="1488"/>
                        <a14:backgroundMark x1="63121" y1="2083" x2="63121" y2="2083"/>
                        <a14:backgroundMark x1="68085" y1="1190" x2="68085" y2="1190"/>
                        <a14:backgroundMark x1="73759" y1="893" x2="73759" y2="893"/>
                        <a14:backgroundMark x1="79433" y1="893" x2="79433" y2="893"/>
                        <a14:backgroundMark x1="82270" y1="893" x2="82270" y2="893"/>
                        <a14:backgroundMark x1="92199" y1="5357" x2="92199" y2="5357"/>
                        <a14:backgroundMark x1="89362" y1="3571" x2="89362" y2="3571"/>
                        <a14:backgroundMark x1="85106" y1="2083" x2="85106" y2="2083"/>
                        <a14:backgroundMark x1="85816" y1="2083" x2="85816" y2="2083"/>
                        <a14:backgroundMark x1="70922" y1="3274" x2="70922" y2="3274"/>
                        <a14:backgroundMark x1="69504" y1="2679" x2="69504" y2="2679"/>
                        <a14:backgroundMark x1="68794" y1="2083" x2="68794" y2="2083"/>
                        <a14:backgroundMark x1="69504" y1="2679" x2="69504" y2="2679"/>
                        <a14:backgroundMark x1="74468" y1="1786" x2="74468" y2="1786"/>
                        <a14:backgroundMark x1="77305" y1="3571" x2="77305" y2="3571"/>
                        <a14:backgroundMark x1="77305" y1="4167" x2="77305" y2="4167"/>
                        <a14:backgroundMark x1="82270" y1="3274" x2="82270" y2="3274"/>
                        <a14:backgroundMark x1="84397" y1="3571" x2="84397" y2="3571"/>
                        <a14:backgroundMark x1="85106" y1="4762" x2="85106" y2="4762"/>
                        <a14:backgroundMark x1="90780" y1="5655" x2="90780" y2="5655"/>
                        <a14:backgroundMark x1="2837" y1="99107" x2="95745" y2="99107"/>
                      </a14:backgroundRemoval>
                    </a14:imgEffect>
                  </a14:imgLayer>
                </a14:imgProps>
              </a:ext>
            </a:extLst>
          </a:blip>
          <a:stretch>
            <a:fillRect/>
          </a:stretch>
        </p:blipFill>
        <p:spPr>
          <a:xfrm>
            <a:off x="10166544" y="958108"/>
            <a:ext cx="1264036" cy="3012171"/>
          </a:xfrm>
          <a:prstGeom prst="rect">
            <a:avLst/>
          </a:prstGeom>
          <a:effectLst>
            <a:softEdge rad="12700"/>
          </a:effectLst>
        </p:spPr>
      </p:pic>
      <p:pic>
        <p:nvPicPr>
          <p:cNvPr id="5" name="Imagen 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2263" y1="3746" x2="20725" y2="3746"/>
                        <a14:foregroundMark x1="16235" y1="6052" x2="16062" y2="17579"/>
                        <a14:foregroundMark x1="16062" y1="17579" x2="10190" y2="24496"/>
                        <a14:foregroundMark x1="10708" y1="21037" x2="10881" y2="32565"/>
                        <a14:foregroundMark x1="11399" y1="27378" x2="15717" y2="32277"/>
                        <a14:foregroundMark x1="15889" y1="32277" x2="15717" y2="48991"/>
                        <a14:foregroundMark x1="10535" y1="51873" x2="11226" y2="64265"/>
                        <a14:foregroundMark x1="11399" y1="59942" x2="15717" y2="65130"/>
                        <a14:foregroundMark x1="16235" y1="66859" x2="16062" y2="77810"/>
                        <a14:foregroundMark x1="8636" y1="78674" x2="26425" y2="78674"/>
                        <a14:foregroundMark x1="40415" y1="77522" x2="58031" y2="78098"/>
                        <a14:foregroundMark x1="42660" y1="53314" x2="42660" y2="61960"/>
                        <a14:foregroundMark x1="42487" y1="56772" x2="47841" y2="48991"/>
                        <a14:foregroundMark x1="47150" y1="33141" x2="47150" y2="46398"/>
                        <a14:foregroundMark x1="47496" y1="32853" x2="41451" y2="27666"/>
                        <a14:foregroundMark x1="42142" y1="21037" x2="42314" y2="31700"/>
                        <a14:foregroundMark x1="42487" y1="23919" x2="47668" y2="18732"/>
                        <a14:foregroundMark x1="47150" y1="5187" x2="47150" y2="17291"/>
                        <a14:foregroundMark x1="42487" y1="3170" x2="50950" y2="3170"/>
                        <a14:foregroundMark x1="73230" y1="4323" x2="84111" y2="3458"/>
                        <a14:foregroundMark x1="79965" y1="3458" x2="79793" y2="16715"/>
                        <a14:foregroundMark x1="79620" y1="18444" x2="74266" y2="23919"/>
                        <a14:foregroundMark x1="74266" y1="20173" x2="74266" y2="29683"/>
                        <a14:foregroundMark x1="75130" y1="27089" x2="79620" y2="31988"/>
                        <a14:foregroundMark x1="79620" y1="34294" x2="80138" y2="47262"/>
                        <a14:foregroundMark x1="80138" y1="50432" x2="74611" y2="57061"/>
                        <a14:foregroundMark x1="74784" y1="55331" x2="75130" y2="65418"/>
                        <a14:foregroundMark x1="75130" y1="60519" x2="79620" y2="64265"/>
                        <a14:foregroundMark x1="79620" y1="64265" x2="79620" y2="77522"/>
                        <a14:foregroundMark x1="72366" y1="78386" x2="90674" y2="77810"/>
                        <a14:foregroundMark x1="42832" y1="60807" x2="46978" y2="64265"/>
                        <a14:foregroundMark x1="46978" y1="64265" x2="46978" y2="64265"/>
                        <a14:foregroundMark x1="22280" y1="94524" x2="81520" y2="94813"/>
                        <a14:foregroundMark x1="23834" y1="94813" x2="21762" y2="92795"/>
                        <a14:foregroundMark x1="20898" y1="93660" x2="20207" y2="94813"/>
                        <a14:foregroundMark x1="39551" y1="91931" x2="35924" y2="96254"/>
                        <a14:foregroundMark x1="19344" y1="55043" x2="20725" y2="58501"/>
                        <a14:foregroundMark x1="18480" y1="24207" x2="20380" y2="25648"/>
                        <a14:foregroundMark x1="2418" y1="22767" x2="5872" y2="22767"/>
                        <a14:foregroundMark x1="1382" y1="56196" x2="5181" y2="55043"/>
                        <a14:foregroundMark x1="20725" y1="36599" x2="25216" y2="36311"/>
                        <a14:foregroundMark x1="33161" y1="56196" x2="36788" y2="55043"/>
                        <a14:foregroundMark x1="32470" y1="25072" x2="36788" y2="23919"/>
                        <a14:foregroundMark x1="49914" y1="56772" x2="52504" y2="58213"/>
                        <a14:foregroundMark x1="55095" y1="43228" x2="55095" y2="46974"/>
                        <a14:foregroundMark x1="22798" y1="44380" x2="24525" y2="44957"/>
                        <a14:foregroundMark x1="52504" y1="35159" x2="56304" y2="35735"/>
                        <a14:foregroundMark x1="49568" y1="25072" x2="52159" y2="25072"/>
                        <a14:foregroundMark x1="54231" y1="2882" x2="57513" y2="4899"/>
                        <a14:foregroundMark x1="22798" y1="4035" x2="26252" y2="3746"/>
                        <a14:foregroundMark x1="37997" y1="25360" x2="41796" y2="24784"/>
                        <a14:foregroundMark x1="38687" y1="57637" x2="41969" y2="57637"/>
                        <a14:foregroundMark x1="65112" y1="23343" x2="69603" y2="23631"/>
                        <a14:foregroundMark x1="64594" y1="55908" x2="69603" y2="55620"/>
                        <a14:foregroundMark x1="70812" y1="58213" x2="74611" y2="57061"/>
                        <a14:foregroundMark x1="82556" y1="56484" x2="85320" y2="57637"/>
                        <a14:foregroundMark x1="82729" y1="31412" x2="88256" y2="31988"/>
                        <a14:foregroundMark x1="85665" y1="3170" x2="90328" y2="3746"/>
                        <a14:foregroundMark x1="23489" y1="95965" x2="79102" y2="95965"/>
                        <a14:foregroundMark x1="21244" y1="96542" x2="24525" y2="95389"/>
                        <a14:foregroundMark x1="22625" y1="95389" x2="52677" y2="94236"/>
                        <a14:foregroundMark x1="10363" y1="58501" x2="15889" y2="50144"/>
                        <a14:foregroundMark x1="15544" y1="45245" x2="20380" y2="45245"/>
                        <a14:foregroundMark x1="6218" y1="57349" x2="10363" y2="57061"/>
                        <a14:foregroundMark x1="46632" y1="65706" x2="47841" y2="76369"/>
                        <a14:foregroundMark x1="47668" y1="44380" x2="51468" y2="44669"/>
                        <a14:foregroundMark x1="9845" y1="25937" x2="6390" y2="25072"/>
                        <a14:foregroundMark x1="82038" y1="25360" x2="86183" y2="24784"/>
                        <a14:foregroundMark x1="84974" y1="22190" x2="81865" y2="26801"/>
                        <a14:foregroundMark x1="74957" y1="25937" x2="70294" y2="25360"/>
                        <a14:foregroundMark x1="80829" y1="45245" x2="84974" y2="44957"/>
                        <a14:foregroundMark x1="87219" y1="43804" x2="88774" y2="46398"/>
                        <a14:foregroundMark x1="57858" y1="78098" x2="51986" y2="76657"/>
                        <a14:foregroundMark x1="14680" y1="2882" x2="7081" y2="2882"/>
                        <a14:foregroundMark x1="42487" y1="4323" x2="39033" y2="3746"/>
                        <a14:foregroundMark x1="58549" y1="3746" x2="53541" y2="3746"/>
                        <a14:foregroundMark x1="89983" y1="4035" x2="86010" y2="2305"/>
                        <a14:foregroundMark x1="53541" y1="3458" x2="58031" y2="4611"/>
                        <a14:foregroundMark x1="57858" y1="5476" x2="54404" y2="1729"/>
                        <a14:foregroundMark x1="86701" y1="1153" x2="89983" y2="4323"/>
                        <a14:foregroundMark x1="81347" y1="96542" x2="23661" y2="96254"/>
                        <a14:foregroundMark x1="80656" y1="93084" x2="32124" y2="93660"/>
                        <a14:foregroundMark x1="70121" y1="4899" x2="75993" y2="3170"/>
                        <a14:backgroundMark x1="8117" y1="10951" x2="8117" y2="10951"/>
                        <a14:backgroundMark x1="34715" y1="18444" x2="34715" y2="18444"/>
                        <a14:backgroundMark x1="28670" y1="11816" x2="32297" y2="83285"/>
                        <a14:backgroundMark x1="10881" y1="87896" x2="10881" y2="87896"/>
                        <a14:backgroundMark x1="6045" y1="70317" x2="6045" y2="70317"/>
                        <a14:backgroundMark x1="4145" y1="35447" x2="4145" y2="35447"/>
                        <a14:backgroundMark x1="63903" y1="24784" x2="63903" y2="24784"/>
                        <a14:backgroundMark x1="61658" y1="29971" x2="66149" y2="84726"/>
                        <a14:backgroundMark x1="691" y1="87320" x2="98618" y2="86167"/>
                        <a14:backgroundMark x1="24525" y1="10951" x2="29879" y2="76081"/>
                        <a14:backgroundMark x1="3454" y1="65994" x2="8981" y2="82421"/>
                        <a14:backgroundMark x1="1036" y1="61095" x2="8117" y2="60807"/>
                        <a14:backgroundMark x1="7427" y1="51009" x2="1209" y2="42075"/>
                        <a14:backgroundMark x1="10017" y1="41499" x2="10017" y2="41499"/>
                        <a14:backgroundMark x1="10708" y1="47262" x2="1727" y2="45245"/>
                        <a14:backgroundMark x1="691" y1="25937" x2="7254" y2="29107"/>
                        <a14:backgroundMark x1="13126" y1="33429" x2="12435" y2="48703"/>
                        <a14:backgroundMark x1="60276" y1="43804" x2="52159" y2="67435"/>
                        <a14:backgroundMark x1="46632" y1="57061" x2="48877" y2="63401"/>
                        <a14:backgroundMark x1="35406" y1="65130" x2="43005" y2="68876"/>
                        <a14:backgroundMark x1="44214" y1="71470" x2="42832" y2="74063"/>
                        <a14:backgroundMark x1="32642" y1="31124" x2="40587" y2="37176"/>
                        <a14:backgroundMark x1="43696" y1="39769" x2="42142" y2="44380"/>
                        <a14:backgroundMark x1="44041" y1="36023" x2="43696" y2="46686"/>
                        <a14:backgroundMark x1="20035" y1="12104" x2="18653" y2="19885"/>
                        <a14:backgroundMark x1="23316" y1="27378" x2="20207" y2="32565"/>
                        <a14:backgroundMark x1="10881" y1="13256" x2="2418" y2="19020"/>
                        <a14:backgroundMark x1="11744" y1="3170" x2="13644" y2="1441"/>
                        <a14:backgroundMark x1="34197" y1="3746" x2="26943" y2="12104"/>
                        <a14:backgroundMark x1="34370" y1="1441" x2="40069" y2="10951"/>
                        <a14:backgroundMark x1="41623" y1="2017" x2="66839" y2="1153"/>
                        <a14:backgroundMark x1="66494" y1="5187" x2="55613" y2="24784"/>
                        <a14:backgroundMark x1="64076" y1="12968" x2="57686" y2="38040"/>
                        <a14:backgroundMark x1="46459" y1="26801" x2="51123" y2="32565"/>
                        <a14:backgroundMark x1="63903" y1="14986" x2="74611" y2="13256"/>
                        <a14:backgroundMark x1="75130" y1="36023" x2="62003" y2="44380"/>
                        <a14:backgroundMark x1="84974" y1="15850" x2="98446" y2="15850"/>
                        <a14:backgroundMark x1="95855" y1="49280" x2="92055" y2="66571"/>
                        <a14:backgroundMark x1="94646" y1="48703" x2="85838" y2="65130"/>
                        <a14:backgroundMark x1="94646" y1="43804" x2="88256" y2="48991"/>
                        <a14:backgroundMark x1="72884" y1="72046" x2="76857" y2="72046"/>
                        <a14:backgroundMark x1="85838" y1="52161" x2="81865" y2="49856"/>
                        <a14:backgroundMark x1="78066" y1="58790" x2="80829" y2="52738"/>
                        <a14:backgroundMark x1="76684" y1="68300" x2="76684" y2="69741"/>
                        <a14:backgroundMark x1="77547" y1="67435" x2="77893" y2="74928"/>
                        <a14:backgroundMark x1="75475" y1="63977" x2="77720" y2="68012"/>
                        <a14:backgroundMark x1="88946" y1="16427" x2="97582" y2="31412"/>
                        <a14:backgroundMark x1="94819" y1="7205" x2="89465" y2="27666"/>
                        <a14:backgroundMark x1="96028" y1="29971" x2="91883" y2="34006"/>
                        <a14:backgroundMark x1="83592" y1="42075" x2="96028" y2="40058"/>
                        <a14:backgroundMark x1="78756" y1="24784" x2="81865" y2="28818"/>
                        <a14:backgroundMark x1="76339" y1="9798" x2="76684" y2="16138"/>
                        <a14:backgroundMark x1="45078" y1="23631" x2="49741" y2="19308"/>
                        <a14:backgroundMark x1="43696" y1="33429" x2="45078" y2="33718"/>
                        <a14:backgroundMark x1="24870" y1="59366" x2="24870" y2="59366"/>
                        <a14:backgroundMark x1="43523" y1="14121" x2="34888" y2="13256"/>
                        <a14:backgroundMark x1="18480" y1="30836" x2="18480" y2="30836"/>
                        <a14:backgroundMark x1="84283" y1="29683" x2="84283" y2="29683"/>
                        <a14:backgroundMark x1="82211" y1="42075" x2="82211" y2="42075"/>
                        <a14:backgroundMark x1="81520" y1="34006" x2="81520" y2="34006"/>
                        <a14:backgroundMark x1="18653" y1="38617" x2="18653" y2="38617"/>
                        <a14:backgroundMark x1="73748" y1="2017" x2="73748" y2="2017"/>
                        <a14:backgroundMark x1="77029" y1="2017" x2="77029" y2="2017"/>
                        <a14:backgroundMark x1="78584" y1="66571" x2="78584" y2="66571"/>
                        <a14:backgroundMark x1="19516" y1="98847" x2="81174" y2="98847"/>
                        <a14:backgroundMark x1="22280" y1="68300" x2="22280" y2="68300"/>
                        <a14:backgroundMark x1="16580" y1="53890" x2="16580" y2="53890"/>
                        <a14:backgroundMark x1="7254" y1="54467" x2="7254" y2="54467"/>
                        <a14:backgroundMark x1="8981" y1="54467" x2="8981" y2="54467"/>
                        <a14:backgroundMark x1="43869" y1="67435" x2="43869" y2="67435"/>
                        <a14:backgroundMark x1="45596" y1="74063" x2="45596" y2="74063"/>
                        <a14:backgroundMark x1="44732" y1="69452" x2="44732" y2="69452"/>
                        <a14:backgroundMark x1="45769" y1="66859" x2="45769" y2="66859"/>
                        <a14:backgroundMark x1="51295" y1="40634" x2="51295" y2="40634"/>
                        <a14:backgroundMark x1="18826" y1="68012" x2="18826" y2="68012"/>
                        <a14:backgroundMark x1="71503" y1="29971" x2="71503" y2="29971"/>
                        <a14:backgroundMark x1="71503" y1="23919" x2="71503" y2="23919"/>
                        <a14:backgroundMark x1="69775" y1="29395" x2="69775" y2="29395"/>
                        <a14:backgroundMark x1="20553" y1="50432" x2="20553" y2="50432"/>
                        <a14:backgroundMark x1="72366" y1="29395" x2="72366" y2="29395"/>
                        <a14:backgroundMark x1="88428" y1="29107" x2="88428" y2="29107"/>
                        <a14:backgroundMark x1="87047" y1="27666" x2="87047" y2="27666"/>
                        <a14:backgroundMark x1="83074" y1="28818" x2="83074" y2="28818"/>
                        <a14:backgroundMark x1="69948" y1="27666" x2="69948" y2="27666"/>
                        <a14:backgroundMark x1="8290" y1="21326" x2="8290" y2="21326"/>
                        <a14:backgroundMark x1="9499" y1="23631" x2="9499" y2="23631"/>
                        <a14:backgroundMark x1="13472" y1="58790" x2="13472" y2="58790"/>
                        <a14:backgroundMark x1="37824" y1="18444" x2="37824" y2="18444"/>
                        <a14:backgroundMark x1="40242" y1="17579" x2="40242" y2="17579"/>
                        <a14:backgroundMark x1="17444" y1="2305" x2="17444" y2="2305"/>
                        <a14:backgroundMark x1="7945" y1="1441" x2="7945" y2="1441"/>
                        <a14:backgroundMark x1="82383" y1="1153" x2="82383" y2="1153"/>
                        <a14:backgroundMark x1="51123" y1="75216" x2="51123" y2="75216"/>
                        <a14:backgroundMark x1="49914" y1="76081" x2="49914" y2="76081"/>
                        <a14:backgroundMark x1="43351" y1="17003" x2="43351" y2="17003"/>
                        <a14:backgroundMark x1="42487" y1="91066" x2="42487" y2="91066"/>
                        <a14:backgroundMark x1="61140" y1="90202" x2="61140" y2="90202"/>
                        <a14:backgroundMark x1="57168" y1="90202" x2="57168" y2="90202"/>
                        <a14:backgroundMark x1="74784" y1="9510" x2="74784" y2="9510"/>
                        <a14:backgroundMark x1="74784" y1="7781" x2="74784" y2="7781"/>
                        <a14:backgroundMark x1="76511" y1="7493" x2="76511" y2="7493"/>
                        <a14:backgroundMark x1="71675" y1="6916" x2="71675" y2="6916"/>
                        <a14:backgroundMark x1="77720" y1="6628" x2="77720" y2="6628"/>
                      </a14:backgroundRemoval>
                    </a14:imgEffect>
                  </a14:imgLayer>
                </a14:imgProps>
              </a:ext>
            </a:extLst>
          </a:blip>
          <a:stretch>
            <a:fillRect/>
          </a:stretch>
        </p:blipFill>
        <p:spPr>
          <a:xfrm>
            <a:off x="3073818" y="3442486"/>
            <a:ext cx="5514975" cy="3305175"/>
          </a:xfrm>
          <a:prstGeom prst="rect">
            <a:avLst/>
          </a:prstGeom>
          <a:effectLst>
            <a:softEdge rad="12700"/>
          </a:effectLst>
        </p:spPr>
      </p:pic>
      <p:grpSp>
        <p:nvGrpSpPr>
          <p:cNvPr id="6" name="Grupo 5"/>
          <p:cNvGrpSpPr/>
          <p:nvPr/>
        </p:nvGrpSpPr>
        <p:grpSpPr>
          <a:xfrm>
            <a:off x="10379242" y="131337"/>
            <a:ext cx="1520137" cy="423905"/>
            <a:chOff x="10379242" y="131337"/>
            <a:chExt cx="1520137" cy="423905"/>
          </a:xfrm>
        </p:grpSpPr>
        <p:sp>
          <p:nvSpPr>
            <p:cNvPr id="7" name="Botón de acción: Inicio 6">
              <a:hlinkClick r:id="rId6" action="ppaction://hlinksldjump" highlightClick="1">
                <a:snd r:embed="rId7" name="click.wav"/>
              </a:hlinkClick>
              <a:hlinkHover r:id="" action="ppaction://noaction">
                <a:snd r:embed="rId7"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Personalizar 7">
              <a:hlinkClick r:id="" action="ppaction://hlinkshowjump?jump=endshow" highlightClick="1">
                <a:snd r:embed="rId7" name="click.wav"/>
              </a:hlinkClick>
              <a:hlinkHover r:id="" action="ppaction://noaction">
                <a:snd r:embed="rId7"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9" name="Botón de acción: Volver 8">
              <a:hlinkClick r:id="" action="ppaction://hlinkshowjump?jump=lastslideviewed" highlightClick="1">
                <a:snd r:embed="rId7" name="click.wav"/>
              </a:hlinkClick>
              <a:hlinkHover r:id="" action="ppaction://noaction">
                <a:snd r:embed="rId7"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10" name="Imagen 9"/>
          <p:cNvPicPr>
            <a:picLocks noChangeAspect="1"/>
          </p:cNvPicPr>
          <p:nvPr/>
        </p:nvPicPr>
        <p:blipFill>
          <a:blip r:embed="rId8"/>
          <a:stretch>
            <a:fillRect/>
          </a:stretch>
        </p:blipFill>
        <p:spPr>
          <a:xfrm>
            <a:off x="9417217" y="4618823"/>
            <a:ext cx="962025" cy="952500"/>
          </a:xfrm>
          <a:prstGeom prst="rect">
            <a:avLst/>
          </a:prstGeom>
        </p:spPr>
      </p:pic>
    </p:spTree>
    <p:extLst>
      <p:ext uri="{BB962C8B-B14F-4D97-AF65-F5344CB8AC3E}">
        <p14:creationId xmlns:p14="http://schemas.microsoft.com/office/powerpoint/2010/main" val="1924770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834469" y="228975"/>
            <a:ext cx="8911687" cy="535950"/>
          </a:xfrm>
        </p:spPr>
        <p:txBody>
          <a:bodyPr>
            <a:normAutofit/>
          </a:bodyPr>
          <a:lstStyle/>
          <a:p>
            <a:r>
              <a:rPr lang="es-ES" sz="2800" b="1" dirty="0" smtClean="0">
                <a:latin typeface="Calibri" panose="020F0502020204030204" pitchFamily="34" charset="0"/>
                <a:cs typeface="Calibri" panose="020F0502020204030204" pitchFamily="34" charset="0"/>
              </a:rPr>
              <a:t>EJEMPLOS</a:t>
            </a:r>
            <a:endParaRPr lang="es-ES" sz="2800" b="1" dirty="0">
              <a:latin typeface="Calibri" panose="020F0502020204030204" pitchFamily="34" charset="0"/>
              <a:cs typeface="Calibri" panose="020F0502020204030204" pitchFamily="34" charset="0"/>
            </a:endParaRPr>
          </a:p>
        </p:txBody>
      </p:sp>
      <p:sp>
        <p:nvSpPr>
          <p:cNvPr id="5" name="Marcador de contenido 4"/>
          <p:cNvSpPr>
            <a:spLocks noGrp="1"/>
          </p:cNvSpPr>
          <p:nvPr>
            <p:ph idx="1"/>
          </p:nvPr>
        </p:nvSpPr>
        <p:spPr>
          <a:xfrm>
            <a:off x="2396708" y="1147010"/>
            <a:ext cx="8915400" cy="1716506"/>
          </a:xfrm>
        </p:spPr>
        <p:txBody>
          <a:bodyPr>
            <a:noAutofit/>
          </a:bodyPr>
          <a:lstStyle/>
          <a:p>
            <a:pPr marL="0" indent="0">
              <a:buNone/>
            </a:pPr>
            <a:r>
              <a:rPr lang="es-ES" sz="1200" b="1" dirty="0" smtClean="0">
                <a:latin typeface="Calibri" panose="020F0502020204030204" pitchFamily="34" charset="0"/>
                <a:cs typeface="Calibri" panose="020F0502020204030204" pitchFamily="34" charset="0"/>
              </a:rPr>
              <a:t>TTL ESTANDAR.</a:t>
            </a:r>
            <a:br>
              <a:rPr lang="es-ES" sz="1200" b="1"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SN7400:</a:t>
            </a:r>
            <a:r>
              <a:rPr lang="es-ES" sz="1200" dirty="0" smtClean="0">
                <a:latin typeface="Calibri" panose="020F0502020204030204" pitchFamily="34" charset="0"/>
                <a:cs typeface="Calibri" panose="020F0502020204030204" pitchFamily="34" charset="0"/>
              </a:rPr>
              <a:t> Esta definición indica que el CI ha sido fabricado por Texas Instruments, correspondiente a la serie comercial 74 estándar. Como se puede ver, después de 74 no hay ninguna letra identificativa al ser la serie estándar y los “00” informan que el chip esta formado por 4 puertas NAND de dos entradas cada una.</a:t>
            </a:r>
            <a:br>
              <a:rPr lang="es-ES" sz="1200" dirty="0" smtClean="0">
                <a:latin typeface="Calibri" panose="020F0502020204030204" pitchFamily="34" charset="0"/>
                <a:cs typeface="Calibri" panose="020F0502020204030204" pitchFamily="34" charset="0"/>
              </a:rPr>
            </a:br>
            <a:endParaRPr lang="es-ES" sz="1200" dirty="0" smtClean="0">
              <a:latin typeface="Calibri" panose="020F0502020204030204" pitchFamily="34" charset="0"/>
              <a:cs typeface="Calibri" panose="020F0502020204030204" pitchFamily="34" charset="0"/>
            </a:endParaRPr>
          </a:p>
          <a:p>
            <a:pPr marL="0" indent="0">
              <a:buNone/>
            </a:pPr>
            <a:r>
              <a:rPr lang="es-ES" sz="1200" b="1" dirty="0" smtClean="0">
                <a:latin typeface="Calibri" panose="020F0502020204030204" pitchFamily="34" charset="0"/>
                <a:cs typeface="Calibri" panose="020F0502020204030204" pitchFamily="34" charset="0"/>
              </a:rPr>
              <a:t>TTL DE BAJO CONSUMO.</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SN74L02</a:t>
            </a:r>
            <a:r>
              <a:rPr lang="es-ES" sz="1200" dirty="0" smtClean="0">
                <a:latin typeface="Calibri" panose="020F0502020204030204" pitchFamily="34" charset="0"/>
                <a:cs typeface="Calibri" panose="020F0502020204030204" pitchFamily="34" charset="0"/>
              </a:rPr>
              <a:t>:  CI fabricado por </a:t>
            </a:r>
            <a:r>
              <a:rPr lang="es-ES" sz="1200" dirty="0">
                <a:latin typeface="Calibri" panose="020F0502020204030204" pitchFamily="34" charset="0"/>
                <a:cs typeface="Calibri" panose="020F0502020204030204" pitchFamily="34" charset="0"/>
              </a:rPr>
              <a:t> </a:t>
            </a:r>
            <a:r>
              <a:rPr lang="es-ES" sz="1200" dirty="0" smtClean="0">
                <a:latin typeface="Calibri" panose="020F0502020204030204" pitchFamily="34" charset="0"/>
                <a:cs typeface="Calibri" panose="020F0502020204030204" pitchFamily="34" charset="0"/>
              </a:rPr>
              <a:t>Texas Instruments, correspondiente a esta serie y que contiene cuatro puertas NOR de dos entradas cada una.</a:t>
            </a:r>
            <a:br>
              <a:rPr lang="es-ES" sz="1200" dirty="0" smtClean="0">
                <a:latin typeface="Calibri" panose="020F0502020204030204" pitchFamily="34" charset="0"/>
                <a:cs typeface="Calibri" panose="020F0502020204030204" pitchFamily="34" charset="0"/>
              </a:rPr>
            </a:br>
            <a:endParaRPr lang="es-ES" sz="1200" dirty="0" smtClean="0">
              <a:latin typeface="Calibri" panose="020F0502020204030204" pitchFamily="34" charset="0"/>
              <a:cs typeface="Calibri" panose="020F0502020204030204" pitchFamily="34" charset="0"/>
            </a:endParaRPr>
          </a:p>
          <a:p>
            <a:pPr marL="0" indent="0">
              <a:buNone/>
            </a:pPr>
            <a:r>
              <a:rPr lang="es-ES" sz="1200" b="1" dirty="0" smtClean="0">
                <a:latin typeface="Calibri" panose="020F0502020204030204" pitchFamily="34" charset="0"/>
                <a:cs typeface="Calibri" panose="020F0502020204030204" pitchFamily="34" charset="0"/>
              </a:rPr>
              <a:t>TTL DE ALTA VELOCIDAD</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SN74H10: </a:t>
            </a:r>
            <a:r>
              <a:rPr lang="es-ES" sz="1200" dirty="0" smtClean="0">
                <a:latin typeface="Calibri" panose="020F0502020204030204" pitchFamily="34" charset="0"/>
                <a:cs typeface="Calibri" panose="020F0502020204030204" pitchFamily="34" charset="0"/>
              </a:rPr>
              <a:t>El Ci esta  constituido por  tres puertas  AND de tres entradas cada una y fabricado por Texas Instruments.</a:t>
            </a:r>
          </a:p>
          <a:p>
            <a:pPr marL="0" indent="0">
              <a:buNone/>
            </a:pPr>
            <a:r>
              <a:rPr lang="es-ES" sz="1200" b="1" dirty="0" smtClean="0">
                <a:latin typeface="Calibri" panose="020F0502020204030204" pitchFamily="34" charset="0"/>
                <a:cs typeface="Calibri" panose="020F0502020204030204" pitchFamily="34" charset="0"/>
              </a:rPr>
              <a:t>TTL  SCHOTTKY</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SN74S32N: </a:t>
            </a:r>
            <a:r>
              <a:rPr lang="es-ES" sz="1200" dirty="0" smtClean="0">
                <a:latin typeface="Calibri" panose="020F0502020204030204" pitchFamily="34" charset="0"/>
                <a:cs typeface="Calibri" panose="020F0502020204030204" pitchFamily="34" charset="0"/>
              </a:rPr>
              <a:t>La siguiente definición corresponde con un circuito fabricado por  Texas  Instruments formado por  4 puertas OR de 2 entradas cada una.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TTL SCHOTTKY DE BAJO CONSUMO</a:t>
            </a:r>
            <a:br>
              <a:rPr lang="es-ES" sz="1200" b="1"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SN74LS07: </a:t>
            </a:r>
            <a:r>
              <a:rPr lang="es-ES" sz="1200" dirty="0" smtClean="0">
                <a:latin typeface="Calibri" panose="020F0502020204030204" pitchFamily="34" charset="0"/>
                <a:cs typeface="Calibri" panose="020F0502020204030204" pitchFamily="34" charset="0"/>
              </a:rPr>
              <a:t>Este es un CI fabricado por  Texas Instruments, cuyo contenido lo forman seis no inversores con salida a colector  abierto..</a:t>
            </a:r>
          </a:p>
          <a:p>
            <a:pPr marL="0" indent="0">
              <a:buNone/>
            </a:pPr>
            <a:r>
              <a:rPr lang="es-ES" sz="1200" b="1" dirty="0" smtClean="0">
                <a:latin typeface="Calibri" panose="020F0502020204030204" pitchFamily="34" charset="0"/>
                <a:cs typeface="Calibri" panose="020F0502020204030204" pitchFamily="34" charset="0"/>
              </a:rPr>
              <a:t>TTL SCHOTTKY AVANZADA</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DM74AS08</a:t>
            </a:r>
            <a:r>
              <a:rPr lang="es-ES" sz="1200" dirty="0" smtClean="0">
                <a:latin typeface="Calibri" panose="020F0502020204030204" pitchFamily="34" charset="0"/>
                <a:cs typeface="Calibri" panose="020F0502020204030204" pitchFamily="34" charset="0"/>
              </a:rPr>
              <a:t>: Este es un CI fabricado por </a:t>
            </a:r>
            <a:r>
              <a:rPr lang="es-ES" sz="1200" dirty="0" err="1" smtClean="0">
                <a:latin typeface="Calibri" panose="020F0502020204030204" pitchFamily="34" charset="0"/>
                <a:cs typeface="Calibri" panose="020F0502020204030204" pitchFamily="34" charset="0"/>
              </a:rPr>
              <a:t>National</a:t>
            </a:r>
            <a:r>
              <a:rPr lang="es-ES" sz="1200" dirty="0" smtClean="0">
                <a:latin typeface="Calibri" panose="020F0502020204030204" pitchFamily="34" charset="0"/>
                <a:cs typeface="Calibri" panose="020F0502020204030204" pitchFamily="34" charset="0"/>
              </a:rPr>
              <a:t> Semiconductor correspondiente a la serie Schottky avanzada , formado por 4 puertas NAND de 2 entradas cada una.</a:t>
            </a:r>
          </a:p>
          <a:p>
            <a:pPr marL="0" indent="0">
              <a:buNone/>
            </a:pPr>
            <a:r>
              <a:rPr lang="es-ES" sz="1200" b="1" dirty="0" smtClean="0">
                <a:latin typeface="Calibri" panose="020F0502020204030204" pitchFamily="34" charset="0"/>
                <a:cs typeface="Calibri" panose="020F0502020204030204" pitchFamily="34" charset="0"/>
              </a:rPr>
              <a:t>TTL SCHOTTKY AVANZADA DE BAJO CONSUMO DE POTENCIA</a:t>
            </a:r>
            <a:br>
              <a:rPr lang="es-ES" sz="1200" b="1"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DM74ALS32: </a:t>
            </a:r>
            <a:r>
              <a:rPr lang="es-ES" sz="1200" dirty="0" smtClean="0">
                <a:latin typeface="Calibri" panose="020F0502020204030204" pitchFamily="34" charset="0"/>
                <a:cs typeface="Calibri" panose="020F0502020204030204" pitchFamily="34" charset="0"/>
              </a:rPr>
              <a:t>Este CI es fabricado por </a:t>
            </a:r>
            <a:r>
              <a:rPr lang="es-ES" sz="1200" dirty="0" err="1" smtClean="0">
                <a:latin typeface="Calibri" panose="020F0502020204030204" pitchFamily="34" charset="0"/>
                <a:cs typeface="Calibri" panose="020F0502020204030204" pitchFamily="34" charset="0"/>
              </a:rPr>
              <a:t>National</a:t>
            </a:r>
            <a:r>
              <a:rPr lang="es-ES" sz="1200" dirty="0" smtClean="0">
                <a:latin typeface="Calibri" panose="020F0502020204030204" pitchFamily="34" charset="0"/>
                <a:cs typeface="Calibri" panose="020F0502020204030204" pitchFamily="34" charset="0"/>
              </a:rPr>
              <a:t> Semiconductor, formado por 4 puertas OR de 2 entradas cada una</a:t>
            </a:r>
            <a:endParaRPr lang="es-ES" sz="1200" dirty="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6" name="Botón de acción: Inicio 5">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247274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5562" y="-4763"/>
            <a:ext cx="12247562" cy="6862763"/>
          </a:xfrm>
          <a:prstGeom prst="rect">
            <a:avLst/>
          </a:prstGeom>
        </p:spPr>
      </p:pic>
      <p:sp>
        <p:nvSpPr>
          <p:cNvPr id="2" name="Título 1"/>
          <p:cNvSpPr>
            <a:spLocks noGrp="1"/>
          </p:cNvSpPr>
          <p:nvPr>
            <p:ph type="title"/>
          </p:nvPr>
        </p:nvSpPr>
        <p:spPr>
          <a:xfrm>
            <a:off x="4184580" y="3600450"/>
            <a:ext cx="3767278" cy="438150"/>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s-ES" sz="2800" b="1" dirty="0">
                <a:latin typeface="Calibri" panose="020F0502020204030204" pitchFamily="34" charset="0"/>
                <a:cs typeface="Calibri" panose="020F0502020204030204" pitchFamily="34" charset="0"/>
              </a:rPr>
              <a:t>Descripción de parámetros</a:t>
            </a:r>
            <a:endParaRPr lang="es-ES" sz="2800" b="1" dirty="0"/>
          </a:p>
        </p:txBody>
      </p:sp>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35521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256" y="17780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Descripción de parámetros</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76400" y="767445"/>
            <a:ext cx="8915400" cy="4521200"/>
          </a:xfrm>
        </p:spPr>
        <p:txBody>
          <a:bodyPr>
            <a:normAutofit fontScale="92500"/>
          </a:bodyPr>
          <a:lstStyle/>
          <a:p>
            <a:pPr marL="0" indent="0">
              <a:buNone/>
            </a:pPr>
            <a:r>
              <a:rPr lang="es-ES" sz="1200" b="1" dirty="0" smtClean="0">
                <a:latin typeface="Calibri" panose="020F0502020204030204" pitchFamily="34" charset="0"/>
                <a:cs typeface="Calibri" panose="020F0502020204030204" pitchFamily="34" charset="0"/>
              </a:rPr>
              <a:t>VIH:</a:t>
            </a:r>
            <a:r>
              <a:rPr lang="es-ES" sz="1200" dirty="0">
                <a:latin typeface="Calibri" panose="020F0502020204030204" pitchFamily="34" charset="0"/>
                <a:cs typeface="Calibri" panose="020F0502020204030204" pitchFamily="34" charset="0"/>
              </a:rPr>
              <a:t> </a:t>
            </a:r>
            <a:r>
              <a:rPr lang="es-ES" sz="1200" dirty="0" smtClean="0">
                <a:latin typeface="Calibri" panose="020F0502020204030204" pitchFamily="34" charset="0"/>
                <a:cs typeface="Calibri" panose="020F0502020204030204" pitchFamily="34" charset="0"/>
              </a:rPr>
              <a:t>(Voltaje de entrada de nivel alto): Es el valor de voltaje en las entradas que el circuito considera para tomar como un “1” lógico o nivel alto.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Se suele encontrar - VIH(min): valor de voltaje mínimo en las entradas para considerarse como un “1” lógico </a:t>
            </a:r>
          </a:p>
          <a:p>
            <a:pPr marL="0" indent="0">
              <a:buNone/>
            </a:pPr>
            <a:r>
              <a:rPr lang="es-ES" sz="1200" b="1" dirty="0" smtClean="0">
                <a:latin typeface="Calibri" panose="020F0502020204030204" pitchFamily="34" charset="0"/>
                <a:cs typeface="Calibri" panose="020F0502020204030204" pitchFamily="34" charset="0"/>
              </a:rPr>
              <a:t>VIL: </a:t>
            </a:r>
            <a:r>
              <a:rPr lang="es-ES" sz="1200" dirty="0" smtClean="0">
                <a:latin typeface="Calibri" panose="020F0502020204030204" pitchFamily="34" charset="0"/>
                <a:cs typeface="Calibri" panose="020F0502020204030204" pitchFamily="34" charset="0"/>
              </a:rPr>
              <a:t>(Voltaje de entrada de nivel bajo): Es el valor de voltaje en las entradas que el circuito considera para tomar como un “0” lógico o nivel bajo. </a:t>
            </a:r>
            <a:r>
              <a:rPr lang="es-ES" sz="1200" dirty="0">
                <a:latin typeface="Calibri" panose="020F0502020204030204" pitchFamily="34" charset="0"/>
                <a:cs typeface="Calibri" panose="020F0502020204030204" pitchFamily="34" charset="0"/>
              </a:rPr>
              <a:t/>
            </a:r>
            <a:br>
              <a:rPr lang="es-ES" sz="1200" dirty="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Se suele encontrar - </a:t>
            </a:r>
            <a:r>
              <a:rPr lang="es-ES" sz="1200" dirty="0" smtClean="0">
                <a:latin typeface="Calibri" panose="020F0502020204030204" pitchFamily="34" charset="0"/>
                <a:cs typeface="Calibri" panose="020F0502020204030204" pitchFamily="34" charset="0"/>
              </a:rPr>
              <a:t>VIL(max): </a:t>
            </a:r>
            <a:r>
              <a:rPr lang="es-ES" sz="1200" dirty="0">
                <a:latin typeface="Calibri" panose="020F0502020204030204" pitchFamily="34" charset="0"/>
                <a:cs typeface="Calibri" panose="020F0502020204030204" pitchFamily="34" charset="0"/>
              </a:rPr>
              <a:t>valor de voltaje </a:t>
            </a:r>
            <a:r>
              <a:rPr lang="es-ES" sz="1200" dirty="0" smtClean="0">
                <a:latin typeface="Calibri" panose="020F0502020204030204" pitchFamily="34" charset="0"/>
                <a:cs typeface="Calibri" panose="020F0502020204030204" pitchFamily="34" charset="0"/>
              </a:rPr>
              <a:t>máximo que se puede aplicar </a:t>
            </a:r>
            <a:r>
              <a:rPr lang="es-ES" sz="1200" dirty="0">
                <a:latin typeface="Calibri" panose="020F0502020204030204" pitchFamily="34" charset="0"/>
                <a:cs typeface="Calibri" panose="020F0502020204030204" pitchFamily="34" charset="0"/>
              </a:rPr>
              <a:t>en las entradas para </a:t>
            </a:r>
            <a:r>
              <a:rPr lang="es-ES" sz="1200" dirty="0" smtClean="0">
                <a:latin typeface="Calibri" panose="020F0502020204030204" pitchFamily="34" charset="0"/>
                <a:cs typeface="Calibri" panose="020F0502020204030204" pitchFamily="34" charset="0"/>
              </a:rPr>
              <a:t>que se entienda  como </a:t>
            </a:r>
            <a:r>
              <a:rPr lang="es-ES" sz="1200" dirty="0">
                <a:latin typeface="Calibri" panose="020F0502020204030204" pitchFamily="34" charset="0"/>
                <a:cs typeface="Calibri" panose="020F0502020204030204" pitchFamily="34" charset="0"/>
              </a:rPr>
              <a:t>un </a:t>
            </a:r>
            <a:r>
              <a:rPr lang="es-ES" sz="1200" dirty="0" smtClean="0">
                <a:latin typeface="Calibri" panose="020F0502020204030204" pitchFamily="34" charset="0"/>
                <a:cs typeface="Calibri" panose="020F0502020204030204" pitchFamily="34" charset="0"/>
              </a:rPr>
              <a:t>“0” </a:t>
            </a:r>
            <a:r>
              <a:rPr lang="es-ES" sz="1200" dirty="0">
                <a:latin typeface="Calibri" panose="020F0502020204030204" pitchFamily="34" charset="0"/>
                <a:cs typeface="Calibri" panose="020F0502020204030204" pitchFamily="34" charset="0"/>
              </a:rPr>
              <a:t>lógico </a:t>
            </a:r>
          </a:p>
          <a:p>
            <a:pPr marL="0" indent="0">
              <a:buNone/>
            </a:pPr>
            <a:r>
              <a:rPr lang="es-ES" sz="1200" b="1" dirty="0" smtClean="0">
                <a:latin typeface="Calibri" panose="020F0502020204030204" pitchFamily="34" charset="0"/>
                <a:cs typeface="Calibri" panose="020F0502020204030204" pitchFamily="34" charset="0"/>
              </a:rPr>
              <a:t>VOH</a:t>
            </a:r>
            <a:r>
              <a:rPr lang="es-ES" sz="1200" b="1" dirty="0" smtClean="0">
                <a:latin typeface="Calibri" panose="020F0502020204030204" pitchFamily="34" charset="0"/>
                <a:cs typeface="Calibri" panose="020F0502020204030204" pitchFamily="34" charset="0"/>
                <a:sym typeface="Wingdings" panose="05000000000000000000" pitchFamily="2" charset="2"/>
              </a:rPr>
              <a:t>:</a:t>
            </a:r>
            <a:r>
              <a:rPr lang="es-ES" sz="1200" dirty="0" smtClean="0">
                <a:latin typeface="Calibri" panose="020F0502020204030204" pitchFamily="34" charset="0"/>
                <a:cs typeface="Calibri" panose="020F0502020204030204" pitchFamily="34" charset="0"/>
                <a:sym typeface="Wingdings" panose="05000000000000000000" pitchFamily="2" charset="2"/>
              </a:rPr>
              <a:t>(Voltaje de salida de nivel alto): </a:t>
            </a:r>
            <a:r>
              <a:rPr lang="es-ES" sz="1200" dirty="0">
                <a:latin typeface="Calibri" panose="020F0502020204030204" pitchFamily="34" charset="0"/>
                <a:cs typeface="Calibri" panose="020F0502020204030204" pitchFamily="34" charset="0"/>
              </a:rPr>
              <a:t>Es el valor de voltaje en las </a:t>
            </a:r>
            <a:r>
              <a:rPr lang="es-ES" sz="1200" dirty="0" smtClean="0">
                <a:latin typeface="Calibri" panose="020F0502020204030204" pitchFamily="34" charset="0"/>
                <a:cs typeface="Calibri" panose="020F0502020204030204" pitchFamily="34" charset="0"/>
              </a:rPr>
              <a:t>salidas </a:t>
            </a:r>
            <a:r>
              <a:rPr lang="es-ES" sz="1200" dirty="0">
                <a:latin typeface="Calibri" panose="020F0502020204030204" pitchFamily="34" charset="0"/>
                <a:cs typeface="Calibri" panose="020F0502020204030204" pitchFamily="34" charset="0"/>
              </a:rPr>
              <a:t>que el circuito </a:t>
            </a:r>
            <a:r>
              <a:rPr lang="es-ES" sz="1200" dirty="0" smtClean="0">
                <a:latin typeface="Calibri" panose="020F0502020204030204" pitchFamily="34" charset="0"/>
                <a:cs typeface="Calibri" panose="020F0502020204030204" pitchFamily="34" charset="0"/>
              </a:rPr>
              <a:t>debe proporcionar cuando se genera un </a:t>
            </a:r>
            <a:r>
              <a:rPr lang="es-ES" sz="1200" dirty="0">
                <a:latin typeface="Calibri" panose="020F0502020204030204" pitchFamily="34" charset="0"/>
                <a:cs typeface="Calibri" panose="020F0502020204030204" pitchFamily="34" charset="0"/>
              </a:rPr>
              <a:t>“1” lógico o nivel alto. </a:t>
            </a:r>
            <a:br>
              <a:rPr lang="es-ES" sz="1200" dirty="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Se suele encontrar - </a:t>
            </a:r>
            <a:r>
              <a:rPr lang="es-ES" sz="1200" dirty="0" smtClean="0">
                <a:latin typeface="Calibri" panose="020F0502020204030204" pitchFamily="34" charset="0"/>
                <a:cs typeface="Calibri" panose="020F0502020204030204" pitchFamily="34" charset="0"/>
              </a:rPr>
              <a:t>VOH(min): </a:t>
            </a:r>
            <a:r>
              <a:rPr lang="es-ES" sz="1200" dirty="0">
                <a:latin typeface="Calibri" panose="020F0502020204030204" pitchFamily="34" charset="0"/>
                <a:cs typeface="Calibri" panose="020F0502020204030204" pitchFamily="34" charset="0"/>
              </a:rPr>
              <a:t>valor de voltaje </a:t>
            </a:r>
            <a:r>
              <a:rPr lang="es-ES" sz="1200" dirty="0" smtClean="0">
                <a:latin typeface="Calibri" panose="020F0502020204030204" pitchFamily="34" charset="0"/>
                <a:cs typeface="Calibri" panose="020F0502020204030204" pitchFamily="34" charset="0"/>
              </a:rPr>
              <a:t>mínimo  que van a proporcionar la salidas cuando </a:t>
            </a:r>
            <a:r>
              <a:rPr lang="es-ES" sz="1200" dirty="0">
                <a:latin typeface="Calibri" panose="020F0502020204030204" pitchFamily="34" charset="0"/>
                <a:cs typeface="Calibri" panose="020F0502020204030204" pitchFamily="34" charset="0"/>
              </a:rPr>
              <a:t>se </a:t>
            </a:r>
            <a:r>
              <a:rPr lang="es-ES" sz="1200" dirty="0" smtClean="0">
                <a:latin typeface="Calibri" panose="020F0502020204030204" pitchFamily="34" charset="0"/>
                <a:cs typeface="Calibri" panose="020F0502020204030204" pitchFamily="34" charset="0"/>
              </a:rPr>
              <a:t>genere </a:t>
            </a:r>
            <a:r>
              <a:rPr lang="es-ES" sz="1200" dirty="0">
                <a:latin typeface="Calibri" panose="020F0502020204030204" pitchFamily="34" charset="0"/>
                <a:cs typeface="Calibri" panose="020F0502020204030204" pitchFamily="34" charset="0"/>
              </a:rPr>
              <a:t>un </a:t>
            </a:r>
            <a:r>
              <a:rPr lang="es-ES" sz="1200" dirty="0" smtClean="0">
                <a:latin typeface="Calibri" panose="020F0502020204030204" pitchFamily="34" charset="0"/>
                <a:cs typeface="Calibri" panose="020F0502020204030204" pitchFamily="34" charset="0"/>
              </a:rPr>
              <a:t>“1” </a:t>
            </a:r>
            <a:r>
              <a:rPr lang="es-ES" sz="1200" dirty="0">
                <a:latin typeface="Calibri" panose="020F0502020204030204" pitchFamily="34" charset="0"/>
                <a:cs typeface="Calibri" panose="020F0502020204030204" pitchFamily="34" charset="0"/>
              </a:rPr>
              <a:t>lógico </a:t>
            </a:r>
          </a:p>
          <a:p>
            <a:pPr marL="0" indent="0">
              <a:buNone/>
            </a:pPr>
            <a:r>
              <a:rPr lang="es-ES" sz="1200" b="1" dirty="0" smtClean="0">
                <a:latin typeface="Calibri" panose="020F0502020204030204" pitchFamily="34" charset="0"/>
                <a:cs typeface="Calibri" panose="020F0502020204030204" pitchFamily="34" charset="0"/>
              </a:rPr>
              <a:t>VOL</a:t>
            </a:r>
            <a:r>
              <a:rPr lang="es-ES" sz="1200" b="1" dirty="0" smtClean="0">
                <a:latin typeface="Calibri" panose="020F0502020204030204" pitchFamily="34" charset="0"/>
                <a:cs typeface="Calibri" panose="020F0502020204030204" pitchFamily="34" charset="0"/>
                <a:sym typeface="Wingdings" panose="05000000000000000000" pitchFamily="2" charset="2"/>
              </a:rPr>
              <a:t>:</a:t>
            </a:r>
            <a:r>
              <a:rPr lang="es-ES" sz="1200" dirty="0" smtClean="0">
                <a:latin typeface="Calibri" panose="020F0502020204030204" pitchFamily="34" charset="0"/>
                <a:cs typeface="Calibri" panose="020F0502020204030204" pitchFamily="34" charset="0"/>
                <a:sym typeface="Wingdings" panose="05000000000000000000" pitchFamily="2" charset="2"/>
              </a:rPr>
              <a:t>(</a:t>
            </a:r>
            <a:r>
              <a:rPr lang="es-ES" sz="1200" dirty="0">
                <a:latin typeface="Calibri" panose="020F0502020204030204" pitchFamily="34" charset="0"/>
                <a:cs typeface="Calibri" panose="020F0502020204030204" pitchFamily="34" charset="0"/>
                <a:sym typeface="Wingdings" panose="05000000000000000000" pitchFamily="2" charset="2"/>
              </a:rPr>
              <a:t>Voltaje de salida de nivel </a:t>
            </a:r>
            <a:r>
              <a:rPr lang="es-ES" sz="1200" dirty="0" smtClean="0">
                <a:latin typeface="Calibri" panose="020F0502020204030204" pitchFamily="34" charset="0"/>
                <a:cs typeface="Calibri" panose="020F0502020204030204" pitchFamily="34" charset="0"/>
                <a:sym typeface="Wingdings" panose="05000000000000000000" pitchFamily="2" charset="2"/>
              </a:rPr>
              <a:t>bajo): </a:t>
            </a:r>
            <a:r>
              <a:rPr lang="es-ES" sz="1200" dirty="0">
                <a:latin typeface="Calibri" panose="020F0502020204030204" pitchFamily="34" charset="0"/>
                <a:cs typeface="Calibri" panose="020F0502020204030204" pitchFamily="34" charset="0"/>
              </a:rPr>
              <a:t>Es el valor de voltaje en las salidas que el circuito debe proporcionar cuando se genera un </a:t>
            </a:r>
            <a:r>
              <a:rPr lang="es-ES" sz="1200" dirty="0" smtClean="0">
                <a:latin typeface="Calibri" panose="020F0502020204030204" pitchFamily="34" charset="0"/>
                <a:cs typeface="Calibri" panose="020F0502020204030204" pitchFamily="34" charset="0"/>
              </a:rPr>
              <a:t>“0” </a:t>
            </a:r>
            <a:r>
              <a:rPr lang="es-ES" sz="1200" dirty="0">
                <a:latin typeface="Calibri" panose="020F0502020204030204" pitchFamily="34" charset="0"/>
                <a:cs typeface="Calibri" panose="020F0502020204030204" pitchFamily="34" charset="0"/>
              </a:rPr>
              <a:t>lógico o nivel </a:t>
            </a:r>
            <a:r>
              <a:rPr lang="es-ES" sz="1200" dirty="0" smtClean="0">
                <a:latin typeface="Calibri" panose="020F0502020204030204" pitchFamily="34" charset="0"/>
                <a:cs typeface="Calibri" panose="020F0502020204030204" pitchFamily="34" charset="0"/>
              </a:rPr>
              <a:t>bajo.</a:t>
            </a:r>
            <a:br>
              <a:rPr lang="es-ES" sz="1200" dirty="0" smtClean="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Se suele encontrar - </a:t>
            </a:r>
            <a:r>
              <a:rPr lang="es-ES" sz="1200" dirty="0" smtClean="0">
                <a:latin typeface="Calibri" panose="020F0502020204030204" pitchFamily="34" charset="0"/>
                <a:cs typeface="Calibri" panose="020F0502020204030204" pitchFamily="34" charset="0"/>
              </a:rPr>
              <a:t>VOL(max): </a:t>
            </a:r>
            <a:r>
              <a:rPr lang="es-ES" sz="1200" dirty="0">
                <a:latin typeface="Calibri" panose="020F0502020204030204" pitchFamily="34" charset="0"/>
                <a:cs typeface="Calibri" panose="020F0502020204030204" pitchFamily="34" charset="0"/>
              </a:rPr>
              <a:t>valor de voltaje </a:t>
            </a:r>
            <a:r>
              <a:rPr lang="es-ES" sz="1200" dirty="0" smtClean="0">
                <a:latin typeface="Calibri" panose="020F0502020204030204" pitchFamily="34" charset="0"/>
                <a:cs typeface="Calibri" panose="020F0502020204030204" pitchFamily="34" charset="0"/>
              </a:rPr>
              <a:t>máximo  </a:t>
            </a:r>
            <a:r>
              <a:rPr lang="es-ES" sz="1200" dirty="0">
                <a:latin typeface="Calibri" panose="020F0502020204030204" pitchFamily="34" charset="0"/>
                <a:cs typeface="Calibri" panose="020F0502020204030204" pitchFamily="34" charset="0"/>
              </a:rPr>
              <a:t>que van a proporcionar la salidas cuando se genere un </a:t>
            </a:r>
            <a:r>
              <a:rPr lang="es-ES" sz="1200" dirty="0" smtClean="0">
                <a:latin typeface="Calibri" panose="020F0502020204030204" pitchFamily="34" charset="0"/>
                <a:cs typeface="Calibri" panose="020F0502020204030204" pitchFamily="34" charset="0"/>
              </a:rPr>
              <a:t>“0” </a:t>
            </a:r>
            <a:r>
              <a:rPr lang="es-ES" sz="1200" dirty="0">
                <a:latin typeface="Calibri" panose="020F0502020204030204" pitchFamily="34" charset="0"/>
                <a:cs typeface="Calibri" panose="020F0502020204030204" pitchFamily="34" charset="0"/>
              </a:rPr>
              <a:t>lógico</a:t>
            </a:r>
            <a:r>
              <a:rPr lang="es-ES" sz="1200" dirty="0" smtClean="0">
                <a:latin typeface="Calibri" panose="020F0502020204030204" pitchFamily="34" charset="0"/>
                <a:cs typeface="Calibri" panose="020F0502020204030204" pitchFamily="34" charset="0"/>
              </a:rPr>
              <a:t> </a:t>
            </a:r>
            <a:endParaRPr lang="es-ES" sz="1200" b="1" dirty="0">
              <a:latin typeface="Calibri" panose="020F0502020204030204" pitchFamily="34" charset="0"/>
              <a:cs typeface="Calibri" panose="020F0502020204030204" pitchFamily="34" charset="0"/>
            </a:endParaRPr>
          </a:p>
          <a:p>
            <a:pPr marL="0" indent="0">
              <a:buNone/>
            </a:pPr>
            <a:r>
              <a:rPr lang="es-ES" sz="1200" b="1" dirty="0" smtClean="0">
                <a:latin typeface="Calibri" panose="020F0502020204030204" pitchFamily="34" charset="0"/>
                <a:cs typeface="Calibri" panose="020F0502020204030204" pitchFamily="34" charset="0"/>
              </a:rPr>
              <a:t>IIH:</a:t>
            </a:r>
            <a:r>
              <a:rPr lang="es-ES" sz="1200" dirty="0" smtClean="0">
                <a:latin typeface="Calibri" panose="020F0502020204030204" pitchFamily="34" charset="0"/>
                <a:cs typeface="Calibri" panose="020F0502020204030204" pitchFamily="34" charset="0"/>
              </a:rPr>
              <a:t> (Corriente de entrada de nivel alto): Es el valor de corriente en las entradas  del circuito cuando a este se le aplica un “1” lógico o nivel alto.</a:t>
            </a:r>
          </a:p>
          <a:p>
            <a:pPr marL="0" indent="0">
              <a:buNone/>
            </a:pPr>
            <a:r>
              <a:rPr lang="es-ES" sz="1200" b="1" dirty="0" smtClean="0">
                <a:latin typeface="Calibri" panose="020F0502020204030204" pitchFamily="34" charset="0"/>
                <a:cs typeface="Calibri" panose="020F0502020204030204" pitchFamily="34" charset="0"/>
              </a:rPr>
              <a:t>IIL: </a:t>
            </a:r>
            <a:r>
              <a:rPr lang="es-ES" sz="1200" dirty="0">
                <a:latin typeface="Calibri" panose="020F0502020204030204" pitchFamily="34" charset="0"/>
                <a:cs typeface="Calibri" panose="020F0502020204030204" pitchFamily="34" charset="0"/>
              </a:rPr>
              <a:t>(Corriente de entrada de nivel </a:t>
            </a:r>
            <a:r>
              <a:rPr lang="es-ES" sz="1200" dirty="0" smtClean="0">
                <a:latin typeface="Calibri" panose="020F0502020204030204" pitchFamily="34" charset="0"/>
                <a:cs typeface="Calibri" panose="020F0502020204030204" pitchFamily="34" charset="0"/>
              </a:rPr>
              <a:t>bajo): </a:t>
            </a:r>
            <a:r>
              <a:rPr lang="es-ES" sz="1200" dirty="0">
                <a:latin typeface="Calibri" panose="020F0502020204030204" pitchFamily="34" charset="0"/>
                <a:cs typeface="Calibri" panose="020F0502020204030204" pitchFamily="34" charset="0"/>
              </a:rPr>
              <a:t>Es el valor de corriente en las entradas d</a:t>
            </a:r>
            <a:r>
              <a:rPr lang="es-ES" sz="1200" dirty="0" smtClean="0">
                <a:latin typeface="Calibri" panose="020F0502020204030204" pitchFamily="34" charset="0"/>
                <a:cs typeface="Calibri" panose="020F0502020204030204" pitchFamily="34" charset="0"/>
              </a:rPr>
              <a:t>el </a:t>
            </a:r>
            <a:r>
              <a:rPr lang="es-ES" sz="1200" dirty="0">
                <a:latin typeface="Calibri" panose="020F0502020204030204" pitchFamily="34" charset="0"/>
                <a:cs typeface="Calibri" panose="020F0502020204030204" pitchFamily="34" charset="0"/>
              </a:rPr>
              <a:t>circuito </a:t>
            </a:r>
            <a:r>
              <a:rPr lang="es-ES" sz="1200" dirty="0" smtClean="0">
                <a:latin typeface="Calibri" panose="020F0502020204030204" pitchFamily="34" charset="0"/>
                <a:cs typeface="Calibri" panose="020F0502020204030204" pitchFamily="34" charset="0"/>
              </a:rPr>
              <a:t>cuando a este se le aplica </a:t>
            </a:r>
            <a:r>
              <a:rPr lang="es-ES" sz="1200" dirty="0">
                <a:latin typeface="Calibri" panose="020F0502020204030204" pitchFamily="34" charset="0"/>
                <a:cs typeface="Calibri" panose="020F0502020204030204" pitchFamily="34" charset="0"/>
              </a:rPr>
              <a:t>un </a:t>
            </a:r>
            <a:r>
              <a:rPr lang="es-ES" sz="1200" dirty="0" smtClean="0">
                <a:latin typeface="Calibri" panose="020F0502020204030204" pitchFamily="34" charset="0"/>
                <a:cs typeface="Calibri" panose="020F0502020204030204" pitchFamily="34" charset="0"/>
              </a:rPr>
              <a:t>“0” </a:t>
            </a:r>
            <a:r>
              <a:rPr lang="es-ES" sz="1200" dirty="0">
                <a:latin typeface="Calibri" panose="020F0502020204030204" pitchFamily="34" charset="0"/>
                <a:cs typeface="Calibri" panose="020F0502020204030204" pitchFamily="34" charset="0"/>
              </a:rPr>
              <a:t>lógico o nivel </a:t>
            </a:r>
            <a:r>
              <a:rPr lang="es-ES" sz="1200" dirty="0" smtClean="0">
                <a:latin typeface="Calibri" panose="020F0502020204030204" pitchFamily="34" charset="0"/>
                <a:cs typeface="Calibri" panose="020F0502020204030204" pitchFamily="34" charset="0"/>
              </a:rPr>
              <a:t>bajo.</a:t>
            </a:r>
          </a:p>
          <a:p>
            <a:pPr marL="0" indent="0">
              <a:buNone/>
            </a:pPr>
            <a:r>
              <a:rPr lang="es-ES" sz="1200" b="1" dirty="0" smtClean="0">
                <a:latin typeface="Calibri" panose="020F0502020204030204" pitchFamily="34" charset="0"/>
                <a:cs typeface="Calibri" panose="020F0502020204030204" pitchFamily="34" charset="0"/>
              </a:rPr>
              <a:t>IOH:</a:t>
            </a:r>
            <a:r>
              <a:rPr lang="es-ES" sz="1200" dirty="0" smtClean="0">
                <a:latin typeface="Calibri" panose="020F0502020204030204" pitchFamily="34" charset="0"/>
                <a:cs typeface="Calibri" panose="020F0502020204030204" pitchFamily="34" charset="0"/>
              </a:rPr>
              <a:t> (Corriente de salida de nivel alto): Es el valor de corriente en las salidas que el circuito debe proporcionar cuando se genera un “1” lógico o un nivel alto.</a:t>
            </a:r>
          </a:p>
          <a:p>
            <a:pPr marL="0" indent="0">
              <a:buNone/>
            </a:pPr>
            <a:r>
              <a:rPr lang="es-ES" sz="1200" b="1" dirty="0" smtClean="0">
                <a:latin typeface="Calibri" panose="020F0502020204030204" pitchFamily="34" charset="0"/>
                <a:cs typeface="Calibri" panose="020F0502020204030204" pitchFamily="34" charset="0"/>
              </a:rPr>
              <a:t>IOL:</a:t>
            </a:r>
            <a:r>
              <a:rPr lang="es-ES" sz="1200" dirty="0" smtClean="0">
                <a:latin typeface="Calibri" panose="020F0502020204030204" pitchFamily="34" charset="0"/>
                <a:cs typeface="Calibri" panose="020F0502020204030204" pitchFamily="34" charset="0"/>
              </a:rPr>
              <a:t> (Corriente de salida de nivel bajo): Es el valor de corriente en las salidas que el circuito debe proporcionar cuando se genera un “0” lógico o un nivel bajo.</a:t>
            </a:r>
            <a:endParaRPr lang="es-ES" sz="1200" b="1" dirty="0">
              <a:latin typeface="Calibri" panose="020F0502020204030204" pitchFamily="34" charset="0"/>
              <a:cs typeface="Calibri" panose="020F0502020204030204" pitchFamily="34" charset="0"/>
            </a:endParaRPr>
          </a:p>
          <a:p>
            <a:pPr marL="0" indent="0">
              <a:buNone/>
            </a:pPr>
            <a:r>
              <a:rPr lang="es-ES" b="1" dirty="0" smtClean="0"/>
              <a:t/>
            </a:r>
            <a:br>
              <a:rPr lang="es-ES" b="1" dirty="0" smtClean="0"/>
            </a:br>
            <a:endParaRPr lang="es-ES" b="1" dirty="0"/>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ackgroundRemoval t="0" b="98718" l="0" r="100000">
                        <a14:foregroundMark x1="41250" y1="26923" x2="41250" y2="70513"/>
                        <a14:foregroundMark x1="5000" y1="20513" x2="5000" y2="29487"/>
                        <a14:foregroundMark x1="5417" y1="19231" x2="8750" y2="30769"/>
                        <a14:foregroundMark x1="10000" y1="28205" x2="7500" y2="33333"/>
                        <a14:foregroundMark x1="11667" y1="19231" x2="11667" y2="30769"/>
                        <a14:foregroundMark x1="13333" y1="23077" x2="15000" y2="28205"/>
                        <a14:foregroundMark x1="15833" y1="19231" x2="16250" y2="32051"/>
                        <a14:foregroundMark x1="5000" y1="61538" x2="3750" y2="70513"/>
                        <a14:foregroundMark x1="6667" y1="64103" x2="7083" y2="74359"/>
                        <a14:foregroundMark x1="11667" y1="64103" x2="11250" y2="76923"/>
                        <a14:foregroundMark x1="12917" y1="69231" x2="14583" y2="69231"/>
                        <a14:foregroundMark x1="15417" y1="62821" x2="15417" y2="75641"/>
                        <a14:foregroundMark x1="32500" y1="20513" x2="33750" y2="26923"/>
                        <a14:foregroundMark x1="29583" y1="35897" x2="36667" y2="35897"/>
                        <a14:foregroundMark x1="65000" y1="23077" x2="67500" y2="24359"/>
                        <a14:foregroundMark x1="64167" y1="35897" x2="70417" y2="35897"/>
                        <a14:foregroundMark x1="83333" y1="15385" x2="82917" y2="20513"/>
                        <a14:foregroundMark x1="85833" y1="20513" x2="83750" y2="30769"/>
                        <a14:foregroundMark x1="87917" y1="23077" x2="90000" y2="30769"/>
                        <a14:foregroundMark x1="91667" y1="20513" x2="90833" y2="28205"/>
                        <a14:foregroundMark x1="91667" y1="25641" x2="94583" y2="25641"/>
                        <a14:foregroundMark x1="95417" y1="20513" x2="95417" y2="30769"/>
                        <a14:foregroundMark x1="82083" y1="57692" x2="82917" y2="67949"/>
                        <a14:foregroundMark x1="84167" y1="67949" x2="87500" y2="75641"/>
                        <a14:foregroundMark x1="88333" y1="67949" x2="87917" y2="70513"/>
                        <a14:foregroundMark x1="92083" y1="64103" x2="90417" y2="73077"/>
                        <a14:foregroundMark x1="92917" y1="69231" x2="93333" y2="70513"/>
                        <a14:foregroundMark x1="94583" y1="64103" x2="95833" y2="78205"/>
                        <a14:foregroundMark x1="92500" y1="71795" x2="91250" y2="75641"/>
                        <a14:foregroundMark x1="54583" y1="24359" x2="57500" y2="32051"/>
                        <a14:foregroundMark x1="58333" y1="33333" x2="59583" y2="38462"/>
                        <a14:foregroundMark x1="59583" y1="42308" x2="60000" y2="50000"/>
                        <a14:foregroundMark x1="60417" y1="50000" x2="58750" y2="60256"/>
                        <a14:foregroundMark x1="58750" y1="60256" x2="55000" y2="69231"/>
                      </a14:backgroundRemoval>
                    </a14:imgEffect>
                  </a14:imgLayer>
                </a14:imgProps>
              </a:ext>
            </a:extLst>
          </a:blip>
          <a:stretch>
            <a:fillRect/>
          </a:stretch>
        </p:blipFill>
        <p:spPr>
          <a:xfrm>
            <a:off x="6809873" y="4274669"/>
            <a:ext cx="3430002" cy="1114751"/>
          </a:xfrm>
          <a:prstGeom prst="rect">
            <a:avLst/>
          </a:prstGeom>
          <a:effectLst>
            <a:softEdge rad="31750"/>
          </a:effectLst>
        </p:spPr>
      </p:pic>
      <p:sp>
        <p:nvSpPr>
          <p:cNvPr id="5" name="CuadroTexto 4"/>
          <p:cNvSpPr txBox="1"/>
          <p:nvPr/>
        </p:nvSpPr>
        <p:spPr>
          <a:xfrm>
            <a:off x="1676400" y="4444860"/>
            <a:ext cx="4781549" cy="646331"/>
          </a:xfrm>
          <a:prstGeom prst="rect">
            <a:avLst/>
          </a:prstGeom>
          <a:noFill/>
        </p:spPr>
        <p:txBody>
          <a:bodyPr wrap="square" rtlCol="0">
            <a:spAutoFit/>
          </a:bodyPr>
          <a:lstStyle/>
          <a:p>
            <a:r>
              <a:rPr lang="es-ES" sz="1200" b="1" dirty="0" smtClean="0">
                <a:latin typeface="Calibri" panose="020F0502020204030204" pitchFamily="34" charset="0"/>
                <a:cs typeface="Calibri" panose="020F0502020204030204" pitchFamily="34" charset="0"/>
              </a:rPr>
              <a:t>IIH,IIL, IOH, IOL :</a:t>
            </a:r>
            <a:r>
              <a:rPr lang="es-ES" sz="1200" dirty="0" smtClean="0">
                <a:latin typeface="Calibri" panose="020F0502020204030204" pitchFamily="34" charset="0"/>
                <a:cs typeface="Calibri" panose="020F0502020204030204" pitchFamily="34" charset="0"/>
              </a:rPr>
              <a:t> Estos parámetros tienen signo y hay que tener en cuenta que las corrientes de entrada al CI son positivas y las que salen son negativas</a:t>
            </a:r>
            <a:endParaRPr lang="es-ES" sz="1200" b="1" dirty="0">
              <a:latin typeface="Calibri" panose="020F0502020204030204" pitchFamily="34" charset="0"/>
              <a:cs typeface="Calibri" panose="020F0502020204030204" pitchFamily="34" charset="0"/>
            </a:endParaRPr>
          </a:p>
        </p:txBody>
      </p:sp>
      <p:grpSp>
        <p:nvGrpSpPr>
          <p:cNvPr id="6" name="Grupo 5"/>
          <p:cNvGrpSpPr/>
          <p:nvPr/>
        </p:nvGrpSpPr>
        <p:grpSpPr>
          <a:xfrm>
            <a:off x="10379242" y="131337"/>
            <a:ext cx="1520137" cy="423905"/>
            <a:chOff x="10379242" y="131337"/>
            <a:chExt cx="1520137" cy="423905"/>
          </a:xfrm>
        </p:grpSpPr>
        <p:sp>
          <p:nvSpPr>
            <p:cNvPr id="7" name="Botón de acción: Inicio 6">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Personalizar 7">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9" name="Botón de acción: Volver 8">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059846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03644" y="0"/>
            <a:ext cx="8911687" cy="1280890"/>
          </a:xfrm>
        </p:spPr>
        <p:txBody>
          <a:bodyPr/>
          <a:lstStyle/>
          <a:p>
            <a:r>
              <a:rPr lang="es-ES" dirty="0" smtClean="0"/>
              <a:t>Familia bipolar</a:t>
            </a:r>
            <a:endParaRPr lang="es-ES" dirty="0"/>
          </a:p>
        </p:txBody>
      </p:sp>
      <p:sp>
        <p:nvSpPr>
          <p:cNvPr id="3" name="Marcador de contenido 2"/>
          <p:cNvSpPr>
            <a:spLocks noGrp="1"/>
          </p:cNvSpPr>
          <p:nvPr>
            <p:ph idx="1"/>
          </p:nvPr>
        </p:nvSpPr>
        <p:spPr>
          <a:xfrm>
            <a:off x="1747760" y="777334"/>
            <a:ext cx="8915400" cy="3777622"/>
          </a:xfrm>
        </p:spPr>
        <p:txBody>
          <a:bodyPr>
            <a:noAutofit/>
          </a:bodyPr>
          <a:lstStyle/>
          <a:p>
            <a:pPr marL="0" indent="0">
              <a:buNone/>
            </a:pPr>
            <a:r>
              <a:rPr lang="es-ES" sz="1200" dirty="0">
                <a:latin typeface="Calibri" panose="020F0502020204030204" pitchFamily="34" charset="0"/>
                <a:cs typeface="Calibri" panose="020F0502020204030204" pitchFamily="34" charset="0"/>
              </a:rPr>
              <a:t>Los </a:t>
            </a:r>
            <a:r>
              <a:rPr lang="es-ES" sz="1200" dirty="0" err="1">
                <a:latin typeface="Calibri" panose="020F0502020204030204" pitchFamily="34" charset="0"/>
                <a:cs typeface="Calibri" panose="020F0502020204030204" pitchFamily="34" charset="0"/>
              </a:rPr>
              <a:t>CI's</a:t>
            </a:r>
            <a:r>
              <a:rPr lang="es-ES" sz="1200" dirty="0">
                <a:latin typeface="Calibri" panose="020F0502020204030204" pitchFamily="34" charset="0"/>
                <a:cs typeface="Calibri" panose="020F0502020204030204" pitchFamily="34" charset="0"/>
              </a:rPr>
              <a:t> </a:t>
            </a:r>
            <a:r>
              <a:rPr lang="es-ES" sz="1200" dirty="0" smtClean="0">
                <a:latin typeface="Calibri" panose="020F0502020204030204" pitchFamily="34" charset="0"/>
                <a:cs typeface="Calibri" panose="020F0502020204030204" pitchFamily="34" charset="0"/>
              </a:rPr>
              <a:t>están </a:t>
            </a:r>
            <a:r>
              <a:rPr lang="es-ES" sz="1200" dirty="0">
                <a:latin typeface="Calibri" panose="020F0502020204030204" pitchFamily="34" charset="0"/>
                <a:cs typeface="Calibri" panose="020F0502020204030204" pitchFamily="34" charset="0"/>
              </a:rPr>
              <a:t>hechos a base de transistores de </a:t>
            </a:r>
            <a:r>
              <a:rPr lang="es-ES" sz="1200" dirty="0" smtClean="0">
                <a:latin typeface="Calibri" panose="020F0502020204030204" pitchFamily="34" charset="0"/>
                <a:cs typeface="Calibri" panose="020F0502020204030204" pitchFamily="34" charset="0"/>
              </a:rPr>
              <a:t>unión </a:t>
            </a:r>
            <a:r>
              <a:rPr lang="es-ES" sz="1200" dirty="0">
                <a:latin typeface="Calibri" panose="020F0502020204030204" pitchFamily="34" charset="0"/>
                <a:cs typeface="Calibri" panose="020F0502020204030204" pitchFamily="34" charset="0"/>
              </a:rPr>
              <a:t>bipolar (BJT). Siendo las mas notables las siguientes:</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-Lógica Resistencia - Transistor </a:t>
            </a:r>
            <a:r>
              <a:rPr lang="es-ES" sz="1200" dirty="0">
                <a:latin typeface="Calibri" panose="020F0502020204030204" pitchFamily="34" charset="0"/>
                <a:cs typeface="Calibri" panose="020F0502020204030204" pitchFamily="34" charset="0"/>
              </a:rPr>
              <a:t>(RTL</a:t>
            </a:r>
            <a:r>
              <a:rPr lang="es-ES" sz="1200" dirty="0" smtClean="0">
                <a:latin typeface="Calibri" panose="020F0502020204030204" pitchFamily="34" charset="0"/>
                <a:cs typeface="Calibri" panose="020F0502020204030204" pitchFamily="34" charset="0"/>
              </a:rPr>
              <a:t>).</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a:t>
            </a:r>
            <a:r>
              <a:rPr lang="es-ES" sz="1200" dirty="0">
                <a:latin typeface="Calibri" panose="020F0502020204030204" pitchFamily="34" charset="0"/>
                <a:cs typeface="Calibri" panose="020F0502020204030204" pitchFamily="34" charset="0"/>
              </a:rPr>
              <a:t>Diodo-Transistor (DTL</a:t>
            </a:r>
            <a:r>
              <a:rPr lang="es-ES" sz="1200" dirty="0" smtClean="0">
                <a:latin typeface="Calibri" panose="020F0502020204030204" pitchFamily="34" charset="0"/>
                <a:cs typeface="Calibri" panose="020F0502020204030204" pitchFamily="34" charset="0"/>
              </a:rPr>
              <a:t>)</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-Transistor- Transistor </a:t>
            </a:r>
            <a:r>
              <a:rPr lang="es-ES" sz="1200" dirty="0">
                <a:latin typeface="Calibri" panose="020F0502020204030204" pitchFamily="34" charset="0"/>
                <a:cs typeface="Calibri" panose="020F0502020204030204" pitchFamily="34" charset="0"/>
              </a:rPr>
              <a:t>(TTL</a:t>
            </a:r>
            <a:r>
              <a:rPr lang="es-ES" sz="1200" dirty="0" smtClean="0">
                <a:latin typeface="Calibri" panose="020F0502020204030204" pitchFamily="34" charset="0"/>
                <a:cs typeface="Calibri" panose="020F0502020204030204" pitchFamily="34" charset="0"/>
              </a:rPr>
              <a:t>)</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a:t>
            </a:r>
            <a:r>
              <a:rPr lang="es-ES" sz="1200" dirty="0">
                <a:latin typeface="Calibri" panose="020F0502020204030204" pitchFamily="34" charset="0"/>
                <a:cs typeface="Calibri" panose="020F0502020204030204" pitchFamily="34" charset="0"/>
              </a:rPr>
              <a:t>Emisor Acoplado (ECL</a:t>
            </a:r>
            <a:r>
              <a:rPr lang="es-ES" sz="1200" dirty="0" smtClean="0">
                <a:latin typeface="Calibri" panose="020F0502020204030204" pitchFamily="34" charset="0"/>
                <a:cs typeface="Calibri" panose="020F0502020204030204" pitchFamily="34" charset="0"/>
              </a:rPr>
              <a:t>)</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a:t>
            </a:r>
            <a:r>
              <a:rPr lang="es-ES" sz="1200" dirty="0">
                <a:latin typeface="Calibri" panose="020F0502020204030204" pitchFamily="34" charset="0"/>
                <a:cs typeface="Calibri" panose="020F0502020204030204" pitchFamily="34" charset="0"/>
              </a:rPr>
              <a:t>Alto Umbral de Ruido (HTL</a:t>
            </a:r>
            <a:r>
              <a:rPr lang="es-ES" sz="1200" dirty="0" smtClean="0">
                <a:latin typeface="Calibri" panose="020F0502020204030204" pitchFamily="34" charset="0"/>
                <a:cs typeface="Calibri" panose="020F0502020204030204" pitchFamily="34" charset="0"/>
              </a:rPr>
              <a:t>)</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-Inyección </a:t>
            </a:r>
            <a:r>
              <a:rPr lang="es-ES" sz="1200" dirty="0">
                <a:latin typeface="Calibri" panose="020F0502020204030204" pitchFamily="34" charset="0"/>
                <a:cs typeface="Calibri" panose="020F0502020204030204" pitchFamily="34" charset="0"/>
              </a:rPr>
              <a:t>Integrada (I2L)</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-Las </a:t>
            </a:r>
            <a:r>
              <a:rPr lang="es-ES" sz="1200" dirty="0">
                <a:latin typeface="Calibri" panose="020F0502020204030204" pitchFamily="34" charset="0"/>
                <a:cs typeface="Calibri" panose="020F0502020204030204" pitchFamily="34" charset="0"/>
              </a:rPr>
              <a:t>2 primeras (RTL, DTL) </a:t>
            </a:r>
            <a:r>
              <a:rPr lang="es-ES" sz="1200" dirty="0" smtClean="0">
                <a:latin typeface="Calibri" panose="020F0502020204030204" pitchFamily="34" charset="0"/>
                <a:cs typeface="Calibri" panose="020F0502020204030204" pitchFamily="34" charset="0"/>
              </a:rPr>
              <a:t>están </a:t>
            </a:r>
            <a:r>
              <a:rPr lang="es-ES" sz="1200" dirty="0">
                <a:latin typeface="Calibri" panose="020F0502020204030204" pitchFamily="34" charset="0"/>
                <a:cs typeface="Calibri" panose="020F0502020204030204" pitchFamily="34" charset="0"/>
              </a:rPr>
              <a:t>hoy en día obsoletas. </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-La </a:t>
            </a:r>
            <a:r>
              <a:rPr lang="es-ES" sz="1200" dirty="0">
                <a:latin typeface="Calibri" panose="020F0502020204030204" pitchFamily="34" charset="0"/>
                <a:cs typeface="Calibri" panose="020F0502020204030204" pitchFamily="34" charset="0"/>
              </a:rPr>
              <a:t>TTL es la más utilizada a nivel de circuitos SSI y MSI.</a:t>
            </a:r>
          </a:p>
          <a:p>
            <a:pPr marL="0" indent="0">
              <a:buNone/>
            </a:pPr>
            <a:r>
              <a:rPr lang="es-ES" sz="1200" dirty="0" smtClean="0">
                <a:latin typeface="Calibri" panose="020F0502020204030204" pitchFamily="34" charset="0"/>
                <a:cs typeface="Calibri" panose="020F0502020204030204" pitchFamily="34" charset="0"/>
              </a:rPr>
              <a:t>-En </a:t>
            </a:r>
            <a:r>
              <a:rPr lang="es-ES" sz="1200" dirty="0">
                <a:latin typeface="Calibri" panose="020F0502020204030204" pitchFamily="34" charset="0"/>
                <a:cs typeface="Calibri" panose="020F0502020204030204" pitchFamily="34" charset="0"/>
              </a:rPr>
              <a:t>cuanto a ECL, es la más </a:t>
            </a:r>
            <a:r>
              <a:rPr lang="es-ES" sz="1200" dirty="0" smtClean="0">
                <a:latin typeface="Calibri" panose="020F0502020204030204" pitchFamily="34" charset="0"/>
                <a:cs typeface="Calibri" panose="020F0502020204030204" pitchFamily="34" charset="0"/>
              </a:rPr>
              <a:t>rápida </a:t>
            </a:r>
            <a:r>
              <a:rPr lang="es-ES" sz="1200" dirty="0">
                <a:latin typeface="Calibri" panose="020F0502020204030204" pitchFamily="34" charset="0"/>
                <a:cs typeface="Calibri" panose="020F0502020204030204" pitchFamily="34" charset="0"/>
              </a:rPr>
              <a:t>y por eso se emplea (en muy contadas ocasiones), cuando se requieren aplicaciones de alta velocidad de respuesta sin tener en cuenta el precio </a:t>
            </a:r>
            <a:r>
              <a:rPr lang="es-ES" sz="1200" dirty="0" smtClean="0">
                <a:latin typeface="Calibri" panose="020F0502020204030204" pitchFamily="34" charset="0"/>
                <a:cs typeface="Calibri" panose="020F0502020204030204" pitchFamily="34" charset="0"/>
              </a:rPr>
              <a:t>del </a:t>
            </a:r>
            <a:r>
              <a:rPr lang="es-ES" sz="1200" dirty="0">
                <a:latin typeface="Calibri" panose="020F0502020204030204" pitchFamily="34" charset="0"/>
                <a:cs typeface="Calibri" panose="020F0502020204030204" pitchFamily="34" charset="0"/>
              </a:rPr>
              <a:t>consumo.</a:t>
            </a:r>
          </a:p>
          <a:p>
            <a:pPr marL="0" indent="0">
              <a:buNone/>
            </a:pPr>
            <a:r>
              <a:rPr lang="es-ES" sz="1200" dirty="0" smtClean="0">
                <a:latin typeface="Calibri" panose="020F0502020204030204" pitchFamily="34" charset="0"/>
                <a:cs typeface="Calibri" panose="020F0502020204030204" pitchFamily="34" charset="0"/>
              </a:rPr>
              <a:t>-En </a:t>
            </a:r>
            <a:r>
              <a:rPr lang="es-ES" sz="1200" dirty="0">
                <a:latin typeface="Calibri" panose="020F0502020204030204" pitchFamily="34" charset="0"/>
                <a:cs typeface="Calibri" panose="020F0502020204030204" pitchFamily="34" charset="0"/>
              </a:rPr>
              <a:t>cuanto a la I2L, comercialmente no dispone de circuitos de </a:t>
            </a:r>
            <a:r>
              <a:rPr lang="es-ES" sz="1200" dirty="0" smtClean="0">
                <a:latin typeface="Calibri" panose="020F0502020204030204" pitchFamily="34" charset="0"/>
                <a:cs typeface="Calibri" panose="020F0502020204030204" pitchFamily="34" charset="0"/>
              </a:rPr>
              <a:t>propósito </a:t>
            </a:r>
            <a:r>
              <a:rPr lang="es-ES" sz="1200" dirty="0">
                <a:latin typeface="Calibri" panose="020F0502020204030204" pitchFamily="34" charset="0"/>
                <a:cs typeface="Calibri" panose="020F0502020204030204" pitchFamily="34" charset="0"/>
              </a:rPr>
              <a:t>general; sí en cambio, circuitos LSI y VLSI debido a </a:t>
            </a:r>
            <a:r>
              <a:rPr lang="es-ES" sz="1200" dirty="0" smtClean="0">
                <a:latin typeface="Calibri" panose="020F0502020204030204" pitchFamily="34" charset="0"/>
                <a:cs typeface="Calibri" panose="020F0502020204030204" pitchFamily="34" charset="0"/>
              </a:rPr>
              <a:t>la </a:t>
            </a:r>
            <a:r>
              <a:rPr lang="es-ES" sz="1200" dirty="0">
                <a:latin typeface="Calibri" panose="020F0502020204030204" pitchFamily="34" charset="0"/>
                <a:cs typeface="Calibri" panose="020F0502020204030204" pitchFamily="34" charset="0"/>
              </a:rPr>
              <a:t>alta densidad de </a:t>
            </a:r>
            <a:r>
              <a:rPr lang="es-ES" sz="1200" dirty="0" smtClean="0">
                <a:latin typeface="Calibri" panose="020F0502020204030204" pitchFamily="34" charset="0"/>
                <a:cs typeface="Calibri" panose="020F0502020204030204" pitchFamily="34" charset="0"/>
              </a:rPr>
              <a:t>integración </a:t>
            </a:r>
            <a:r>
              <a:rPr lang="es-ES" sz="1200" dirty="0">
                <a:latin typeface="Calibri" panose="020F0502020204030204" pitchFamily="34" charset="0"/>
                <a:cs typeface="Calibri" panose="020F0502020204030204" pitchFamily="34" charset="0"/>
              </a:rPr>
              <a:t>que permite esta familia.</a:t>
            </a:r>
          </a:p>
          <a:p>
            <a:pPr marL="0" indent="0">
              <a:buNone/>
            </a:pPr>
            <a:r>
              <a:rPr lang="es-ES" sz="1200" dirty="0" smtClean="0">
                <a:latin typeface="Calibri" panose="020F0502020204030204" pitchFamily="34" charset="0"/>
                <a:cs typeface="Calibri" panose="020F0502020204030204" pitchFamily="34" charset="0"/>
              </a:rPr>
              <a:t>-Por </a:t>
            </a:r>
            <a:r>
              <a:rPr lang="es-ES" sz="1200" dirty="0">
                <a:latin typeface="Calibri" panose="020F0502020204030204" pitchFamily="34" charset="0"/>
                <a:cs typeface="Calibri" panose="020F0502020204030204" pitchFamily="34" charset="0"/>
              </a:rPr>
              <a:t>ultimo, basta decir que la HTL tiene una alta inmunidad al ruido, siendo muy  apropiada para ser utilizada en ambientes industriales hostiles (con muchas posibilidades de existencia de ruidos y de niveles altos).</a:t>
            </a:r>
          </a:p>
        </p:txBody>
      </p:sp>
      <p:pic>
        <p:nvPicPr>
          <p:cNvPr id="4098" name="Picture 2" descr="http://constring.com/imagenes/productos/reball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959" y="1065322"/>
            <a:ext cx="3530317" cy="1985803"/>
          </a:xfrm>
          <a:prstGeom prst="rect">
            <a:avLst/>
          </a:prstGeom>
          <a:noFill/>
          <a:ln w="349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4871441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525" y="230410"/>
            <a:ext cx="8911687" cy="1280890"/>
          </a:xfrm>
        </p:spPr>
        <p:txBody>
          <a:bodyPr>
            <a:normAutofit/>
          </a:bodyPr>
          <a:lstStyle/>
          <a:p>
            <a:r>
              <a:rPr lang="es-ES" sz="2400" dirty="0" smtClean="0">
                <a:latin typeface="Calibri" panose="020F0502020204030204" pitchFamily="34" charset="0"/>
                <a:cs typeface="Calibri" panose="020F0502020204030204" pitchFamily="34" charset="0"/>
              </a:rPr>
              <a:t>Ejemplos de parámetros de corriente</a:t>
            </a:r>
            <a:endParaRPr lang="es-ES" sz="2400" dirty="0">
              <a:latin typeface="Calibri" panose="020F0502020204030204" pitchFamily="34" charset="0"/>
              <a:cs typeface="Calibri" panose="020F0502020204030204" pitchFamily="34" charset="0"/>
            </a:endParaRPr>
          </a:p>
        </p:txBody>
      </p:sp>
      <p:pic>
        <p:nvPicPr>
          <p:cNvPr id="5" name="Marcador de contenido 4"/>
          <p:cNvPicPr>
            <a:picLocks noGrp="1" noChangeAspect="1"/>
          </p:cNvPicPr>
          <p:nvPr>
            <p:ph idx="1"/>
          </p:nvPr>
        </p:nvPicPr>
        <p:blipFill>
          <a:blip r:embed="rId2"/>
          <a:stretch>
            <a:fillRect/>
          </a:stretch>
        </p:blipFill>
        <p:spPr>
          <a:xfrm>
            <a:off x="3444008" y="1226731"/>
            <a:ext cx="5303983" cy="3438337"/>
          </a:xfrm>
          <a:prstGeom prst="rect">
            <a:avLst/>
          </a:prstGeom>
          <a:effectLst/>
        </p:spPr>
      </p:pic>
      <p:grpSp>
        <p:nvGrpSpPr>
          <p:cNvPr id="4" name="Grupo 3"/>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968062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toxico-pc.com/images_reviews/img_310_7_orig.jpg"/>
          <p:cNvPicPr>
            <a:picLocks noChangeAspect="1" noChangeArrowheads="1"/>
          </p:cNvPicPr>
          <p:nvPr/>
        </p:nvPicPr>
        <p:blipFill rotWithShape="1">
          <a:blip r:embed="rId2">
            <a:extLst>
              <a:ext uri="{28A0092B-C50C-407E-A947-70E740481C1C}">
                <a14:useLocalDpi xmlns:a14="http://schemas.microsoft.com/office/drawing/2010/main" val="0"/>
              </a:ext>
            </a:extLst>
          </a:blip>
          <a:srcRect b="1182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202230" y="5696479"/>
            <a:ext cx="5217263" cy="1027709"/>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s-ES" sz="2800" b="1" dirty="0" smtClean="0">
                <a:latin typeface="Calibri" panose="020F0502020204030204" pitchFamily="34" charset="0"/>
                <a:cs typeface="Calibri" panose="020F0502020204030204" pitchFamily="34" charset="0"/>
              </a:rPr>
              <a:t>Parámetro disipación </a:t>
            </a:r>
            <a:r>
              <a:rPr lang="es-ES" sz="2800" b="1" dirty="0">
                <a:latin typeface="Calibri" panose="020F0502020204030204" pitchFamily="34" charset="0"/>
                <a:cs typeface="Calibri" panose="020F0502020204030204" pitchFamily="34" charset="0"/>
              </a:rPr>
              <a:t>de potencia</a:t>
            </a:r>
            <a:br>
              <a:rPr lang="es-ES" sz="2800" b="1" dirty="0">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(POWER  DISSIPATION)</a:t>
            </a: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00651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256" y="179610"/>
            <a:ext cx="8911687" cy="1280890"/>
          </a:xfrm>
        </p:spPr>
        <p:txBody>
          <a:bodyPr>
            <a:noAutofit/>
          </a:bodyPr>
          <a:lstStyle/>
          <a:p>
            <a:r>
              <a:rPr lang="es-ES" sz="2800" dirty="0" smtClean="0">
                <a:latin typeface="Calibri" panose="020F0502020204030204" pitchFamily="34" charset="0"/>
                <a:cs typeface="Calibri" panose="020F0502020204030204" pitchFamily="34" charset="0"/>
              </a:rPr>
              <a:t>Parámetro</a:t>
            </a:r>
            <a:br>
              <a:rPr lang="es-ES" sz="2800" dirty="0" smtClean="0">
                <a:latin typeface="Calibri" panose="020F0502020204030204" pitchFamily="34" charset="0"/>
                <a:cs typeface="Calibri" panose="020F0502020204030204" pitchFamily="34" charset="0"/>
              </a:rPr>
            </a:br>
            <a:r>
              <a:rPr lang="es-ES" sz="2800" dirty="0" smtClean="0">
                <a:latin typeface="Calibri" panose="020F0502020204030204" pitchFamily="34" charset="0"/>
                <a:cs typeface="Calibri" panose="020F0502020204030204" pitchFamily="34" charset="0"/>
              </a:rPr>
              <a:t>disipación de potencia</a:t>
            </a:r>
            <a:r>
              <a:rPr lang="es-ES" sz="2800" dirty="0">
                <a:latin typeface="Calibri" panose="020F0502020204030204" pitchFamily="34" charset="0"/>
                <a:cs typeface="Calibri" panose="020F0502020204030204" pitchFamily="34" charset="0"/>
              </a:rPr>
              <a:t/>
            </a:r>
            <a:br>
              <a:rPr lang="es-ES" sz="2800" dirty="0">
                <a:latin typeface="Calibri" panose="020F0502020204030204" pitchFamily="34" charset="0"/>
                <a:cs typeface="Calibri" panose="020F0502020204030204" pitchFamily="34" charset="0"/>
              </a:rPr>
            </a:br>
            <a:r>
              <a:rPr lang="es-ES" sz="2800" dirty="0">
                <a:latin typeface="Calibri" panose="020F0502020204030204" pitchFamily="34" charset="0"/>
                <a:cs typeface="Calibri" panose="020F0502020204030204" pitchFamily="34" charset="0"/>
              </a:rPr>
              <a:t>(POWER  DISSIPATION)</a:t>
            </a:r>
            <a:r>
              <a:rPr lang="es-ES" sz="2800" dirty="0"/>
              <a:t/>
            </a:r>
            <a:br>
              <a:rPr lang="es-ES" sz="2800" dirty="0"/>
            </a:br>
            <a:endParaRPr lang="es-ES" sz="2800" dirty="0"/>
          </a:p>
        </p:txBody>
      </p:sp>
      <p:sp>
        <p:nvSpPr>
          <p:cNvPr id="3" name="Marcador de contenido 2"/>
          <p:cNvSpPr>
            <a:spLocks noGrp="1"/>
          </p:cNvSpPr>
          <p:nvPr>
            <p:ph idx="1"/>
          </p:nvPr>
        </p:nvSpPr>
        <p:spPr>
          <a:xfrm>
            <a:off x="1776412" y="1828800"/>
            <a:ext cx="8915400" cy="3777622"/>
          </a:xfrm>
        </p:spPr>
        <p:txBody>
          <a:bodyPr>
            <a:noAutofit/>
          </a:bodyPr>
          <a:lstStyle/>
          <a:p>
            <a:pPr marL="0" indent="0">
              <a:buNone/>
            </a:pPr>
            <a:r>
              <a:rPr lang="es-ES" sz="1200" dirty="0" smtClean="0">
                <a:latin typeface="Calibri" panose="020F0502020204030204" pitchFamily="34" charset="0"/>
                <a:cs typeface="Calibri" panose="020F0502020204030204" pitchFamily="34" charset="0"/>
              </a:rPr>
              <a:t>Se traduce en la potencia media que la puerta va a consumir</a:t>
            </a:r>
          </a:p>
          <a:p>
            <a:pPr marL="0" indent="0">
              <a:buNone/>
            </a:pPr>
            <a:r>
              <a:rPr lang="es-ES" sz="1200" dirty="0" smtClean="0">
                <a:latin typeface="Calibri" panose="020F0502020204030204" pitchFamily="34" charset="0"/>
                <a:cs typeface="Calibri" panose="020F0502020204030204" pitchFamily="34" charset="0"/>
              </a:rPr>
              <a:t>Es la energía que se pierde por unidad de tiempo en forma de calor durante el funcionamiento de un circuito integrado.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Como esta potencia varia dependiendo del trabajo que realiza el CI, se suele especificar para una operación media, que en el caso de una puerta simple seria la conmutación entre “0” y “1” a un ciclo de trabajo (relación entre el tiempo en 1 y el periodo total) del 50% </a:t>
            </a:r>
          </a:p>
          <a:p>
            <a:pPr marL="0" indent="0">
              <a:buNone/>
            </a:pPr>
            <a:r>
              <a:rPr lang="es-ES" sz="1200" dirty="0" smtClean="0">
                <a:latin typeface="Calibri" panose="020F0502020204030204" pitchFamily="34" charset="0"/>
                <a:cs typeface="Calibri" panose="020F0502020204030204" pitchFamily="34" charset="0"/>
              </a:rPr>
              <a:t>Los factores relevantes para la disipación de potencia son la tecnología y la cantidad de dispositivos dentro del circuito integrado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Los fabricantes no siempre especifican la potencia disipada,  aunque es un parámetro de relevancia para el diseño de muchos sistemas.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En su lugar suelen especificar la corriente de alimentación, de la cual se puede obtener la potencia al multiplicar por la tensión de alimentación</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PD= </a:t>
            </a:r>
            <a:r>
              <a:rPr lang="es-ES" sz="1200" dirty="0" err="1" smtClean="0">
                <a:latin typeface="Calibri" panose="020F0502020204030204" pitchFamily="34" charset="0"/>
                <a:cs typeface="Calibri" panose="020F0502020204030204" pitchFamily="34" charset="0"/>
              </a:rPr>
              <a:t>Vcc</a:t>
            </a:r>
            <a:r>
              <a:rPr lang="es-ES" sz="1200" dirty="0" smtClean="0">
                <a:latin typeface="Calibri" panose="020F0502020204030204" pitchFamily="34" charset="0"/>
                <a:cs typeface="Calibri" panose="020F0502020204030204" pitchFamily="34" charset="0"/>
              </a:rPr>
              <a:t> (ICCH+ICCL)/2</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stretch>
            <a:fillRect/>
          </a:stretch>
        </p:blipFill>
        <p:spPr>
          <a:xfrm>
            <a:off x="7630333" y="3903921"/>
            <a:ext cx="3376697" cy="2168521"/>
          </a:xfrm>
          <a:prstGeom prst="rect">
            <a:avLst/>
          </a:prstGeom>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937561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1.bp.blogspot.com/-siUvRQLvcHY/TcJmxpqZPlI/AAAAAAAAACU/jj5b5-O9o9c/s1600/sitio_escobill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93598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59802" y="131337"/>
            <a:ext cx="4472632" cy="1028045"/>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s-ES" sz="2800" b="1" dirty="0" smtClean="0">
                <a:latin typeface="Calibri" panose="020F0502020204030204" pitchFamily="34" charset="0"/>
                <a:cs typeface="Calibri" panose="020F0502020204030204" pitchFamily="34" charset="0"/>
              </a:rPr>
              <a:t>Parámetro margen </a:t>
            </a:r>
            <a:r>
              <a:rPr lang="es-ES" sz="2800" b="1" dirty="0">
                <a:latin typeface="Calibri" panose="020F0502020204030204" pitchFamily="34" charset="0"/>
                <a:cs typeface="Calibri" panose="020F0502020204030204" pitchFamily="34" charset="0"/>
              </a:rPr>
              <a:t>de ruido</a:t>
            </a:r>
            <a:br>
              <a:rPr lang="es-ES" sz="2800" b="1" dirty="0">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(NOISE MARGIN</a:t>
            </a:r>
            <a:r>
              <a:rPr lang="es-ES" sz="2800" dirty="0">
                <a:latin typeface="Calibri" panose="020F0502020204030204" pitchFamily="34" charset="0"/>
                <a:cs typeface="Calibri" panose="020F0502020204030204" pitchFamily="34" charset="0"/>
              </a:rPr>
              <a:t>)</a:t>
            </a: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27686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4009" y="156425"/>
            <a:ext cx="8911687" cy="1280890"/>
          </a:xfrm>
        </p:spPr>
        <p:txBody>
          <a:bodyPr>
            <a:noAutofit/>
          </a:bodyPr>
          <a:lstStyle/>
          <a:p>
            <a:r>
              <a:rPr lang="es-ES" sz="2800" dirty="0" smtClean="0"/>
              <a:t>Parámetro</a:t>
            </a:r>
            <a:br>
              <a:rPr lang="es-ES" sz="2800" dirty="0" smtClean="0"/>
            </a:br>
            <a:r>
              <a:rPr lang="es-ES" sz="2800" dirty="0" smtClean="0"/>
              <a:t>margen de ruido</a:t>
            </a:r>
            <a:br>
              <a:rPr lang="es-ES" sz="2800" dirty="0" smtClean="0"/>
            </a:br>
            <a:r>
              <a:rPr lang="es-ES" sz="2800" dirty="0" smtClean="0"/>
              <a:t>(NOISE MARGIN)</a:t>
            </a:r>
            <a:endParaRPr lang="es-ES" sz="2800" dirty="0"/>
          </a:p>
        </p:txBody>
      </p:sp>
      <p:sp>
        <p:nvSpPr>
          <p:cNvPr id="3" name="Marcador de contenido 2"/>
          <p:cNvSpPr>
            <a:spLocks noGrp="1"/>
          </p:cNvSpPr>
          <p:nvPr>
            <p:ph idx="1"/>
          </p:nvPr>
        </p:nvSpPr>
        <p:spPr>
          <a:xfrm>
            <a:off x="1664009" y="1540189"/>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El Margen de ruido es una medida de cuanto ruido puede ser tolerado por una compuerta.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Para este tenemos el concepto principal de que ruido es: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“Cualquier perturbación involuntaria que pueda originar un cambio no deseado en la salida del circuito”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El ruido puede generarse por la presencia de escobillas en motores o interruptores, por acoplo, por conexiones o líneas de tensión cercanas o por picos de la corriente de alimentación.</a:t>
            </a:r>
            <a:br>
              <a:rPr lang="es-ES" sz="1200" dirty="0" smtClean="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
            </a:r>
            <a:br>
              <a:rPr lang="es-ES" sz="1200" dirty="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Las señales de “ruido” son señales electromagnéticas (EM) no deseadas que interfieren con la operación de un circuito.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-Generado fuera del circuito en cuestión puede “acoplarse” en dicho circuito a través de radiación EM.</a:t>
            </a:r>
          </a:p>
          <a:p>
            <a:pPr marL="0" indent="0">
              <a:buNone/>
            </a:pPr>
            <a:r>
              <a:rPr lang="es-ES" sz="1200" dirty="0" smtClean="0">
                <a:latin typeface="Calibri" panose="020F0502020204030204" pitchFamily="34" charset="0"/>
                <a:cs typeface="Calibri" panose="020F0502020204030204" pitchFamily="34" charset="0"/>
              </a:rPr>
              <a:t>-También puede propagarse dentro del circuito a través de las líneas de suministro eléctrico (CA) y de las fuentes de alimentación.</a:t>
            </a:r>
            <a:endParaRPr lang="es-ES" sz="1200" dirty="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-En general, cualquier circuito que oscile en relativa alta frecuencia también puede ser fuente de ruidos de radiación EM y estos pueden provocar tensiones inducidas en nuestro circuito, suponiéndose a las señales que están presentes durante el funcionamiento de dicho circuito.</a:t>
            </a:r>
          </a:p>
          <a:p>
            <a:pPr marL="0" indent="0">
              <a:buNone/>
            </a:pPr>
            <a:r>
              <a:rPr lang="es-ES" sz="1200" dirty="0" smtClean="0">
                <a:latin typeface="Calibri" panose="020F0502020204030204" pitchFamily="34" charset="0"/>
                <a:cs typeface="Calibri" panose="020F0502020204030204" pitchFamily="34" charset="0"/>
              </a:rPr>
              <a:t>-Para que afecte un pulso de ruido a un circuito lógico, la duración del pulso deberá ser mucho mayor que el tiempo de respuesta del circuito</a:t>
            </a:r>
            <a:r>
              <a:rPr lang="es-ES" sz="1200" dirty="0">
                <a:latin typeface="Calibri" panose="020F0502020204030204" pitchFamily="34" charset="0"/>
                <a:cs typeface="Calibri" panose="020F0502020204030204" pitchFamily="34" charset="0"/>
              </a:rPr>
              <a:t> </a:t>
            </a:r>
            <a:r>
              <a:rPr lang="es-ES" sz="1200" dirty="0" smtClean="0">
                <a:latin typeface="Calibri" panose="020F0502020204030204" pitchFamily="34" charset="0"/>
                <a:cs typeface="Calibri" panose="020F0502020204030204" pitchFamily="34" charset="0"/>
              </a:rPr>
              <a:t>lógico, para que este ultimo lo considere como un nivel de tensión continuo.</a:t>
            </a: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940545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2093" y="18823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Mas que saber… Margen de ruido  </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60295" y="828675"/>
            <a:ext cx="7339013" cy="3777622"/>
          </a:xfrm>
        </p:spPr>
        <p:txBody>
          <a:bodyPr>
            <a:noAutofit/>
          </a:bodyPr>
          <a:lstStyle/>
          <a:p>
            <a:pPr marL="0" indent="0">
              <a:buNone/>
            </a:pPr>
            <a:r>
              <a:rPr lang="es-ES" sz="1200" dirty="0" smtClean="0">
                <a:latin typeface="Calibri" panose="020F0502020204030204" pitchFamily="34" charset="0"/>
                <a:cs typeface="Calibri" panose="020F0502020204030204" pitchFamily="34" charset="0"/>
              </a:rPr>
              <a:t>La imagen muestra los parámetros de tensión para una correcta conexión entre la salida de una compuerta y la entrada de otra.</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Suponiendo que tenemos </a:t>
            </a:r>
            <a:r>
              <a:rPr lang="es-ES" sz="1200" b="1" dirty="0" smtClean="0">
                <a:latin typeface="Calibri" panose="020F0502020204030204" pitchFamily="34" charset="0"/>
                <a:cs typeface="Calibri" panose="020F0502020204030204" pitchFamily="34" charset="0"/>
              </a:rPr>
              <a:t>“ruidos estáticos” </a:t>
            </a:r>
            <a:r>
              <a:rPr lang="es-ES" sz="1200" dirty="0" smtClean="0">
                <a:latin typeface="Calibri" panose="020F0502020204030204" pitchFamily="34" charset="0"/>
                <a:cs typeface="Calibri" panose="020F0502020204030204" pitchFamily="34" charset="0"/>
              </a:rPr>
              <a:t>constituidos por señales cuya duración es mayor que el tiempo de respuesta del circuito.</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Definimos como márgenes de ruido estático (o de CC), para el bajo y el alto estado:</a:t>
            </a:r>
            <a:endParaRPr lang="es-ES" sz="1200" dirty="0">
              <a:latin typeface="Calibri" panose="020F0502020204030204" pitchFamily="34" charset="0"/>
              <a:cs typeface="Calibri" panose="020F0502020204030204" pitchFamily="34" charset="0"/>
            </a:endParaRPr>
          </a:p>
          <a:p>
            <a:pPr marL="0" indent="0">
              <a:buNone/>
            </a:pPr>
            <a:r>
              <a:rPr lang="es-ES" sz="1200" b="1" dirty="0" smtClean="0">
                <a:latin typeface="Calibri" panose="020F0502020204030204" pitchFamily="34" charset="0"/>
                <a:cs typeface="Calibri" panose="020F0502020204030204" pitchFamily="34" charset="0"/>
              </a:rPr>
              <a:t>NML = </a:t>
            </a:r>
            <a:r>
              <a:rPr lang="es-ES" sz="1200" dirty="0" smtClean="0">
                <a:latin typeface="Calibri" panose="020F0502020204030204" pitchFamily="34" charset="0"/>
                <a:cs typeface="Calibri" panose="020F0502020204030204" pitchFamily="34" charset="0"/>
              </a:rPr>
              <a:t>VIL(max) – VOL(max)</a:t>
            </a:r>
          </a:p>
          <a:p>
            <a:pPr marL="0" indent="0">
              <a:buNone/>
            </a:pPr>
            <a:r>
              <a:rPr lang="es-ES" sz="1200" b="1" dirty="0" smtClean="0">
                <a:latin typeface="Calibri" panose="020F0502020204030204" pitchFamily="34" charset="0"/>
                <a:cs typeface="Calibri" panose="020F0502020204030204" pitchFamily="34" charset="0"/>
              </a:rPr>
              <a:t>NMH = </a:t>
            </a:r>
            <a:r>
              <a:rPr lang="es-ES" sz="1200" dirty="0" smtClean="0">
                <a:latin typeface="Calibri" panose="020F0502020204030204" pitchFamily="34" charset="0"/>
                <a:cs typeface="Calibri" panose="020F0502020204030204" pitchFamily="34" charset="0"/>
              </a:rPr>
              <a:t>VOH(min) – VIH(min)</a:t>
            </a:r>
          </a:p>
          <a:p>
            <a:pPr marL="0" indent="0">
              <a:buNone/>
            </a:pPr>
            <a:r>
              <a:rPr lang="es-ES" sz="1200" dirty="0" smtClean="0">
                <a:latin typeface="Calibri" panose="020F0502020204030204" pitchFamily="34" charset="0"/>
                <a:cs typeface="Calibri" panose="020F0502020204030204" pitchFamily="34" charset="0"/>
              </a:rPr>
              <a:t>Estos especifican el nivel de ruido máximo al cual la compuerta excitada es </a:t>
            </a:r>
            <a:r>
              <a:rPr lang="es-ES" sz="1200" b="1" dirty="0" smtClean="0">
                <a:latin typeface="Calibri" panose="020F0502020204030204" pitchFamily="34" charset="0"/>
                <a:cs typeface="Calibri" panose="020F0502020204030204" pitchFamily="34" charset="0"/>
              </a:rPr>
              <a:t>“inmune” </a:t>
            </a:r>
            <a:r>
              <a:rPr lang="es-ES" sz="1200" dirty="0" smtClean="0">
                <a:latin typeface="Calibri" panose="020F0502020204030204" pitchFamily="34" charset="0"/>
                <a:cs typeface="Calibri" panose="020F0502020204030204" pitchFamily="34" charset="0"/>
              </a:rPr>
              <a:t>para el peor caso de carga en la salida de la compuerta excitadora.</a:t>
            </a:r>
          </a:p>
          <a:p>
            <a:pPr marL="0" indent="0">
              <a:buNone/>
            </a:pPr>
            <a:r>
              <a:rPr lang="es-ES" sz="1200" dirty="0" smtClean="0">
                <a:latin typeface="Calibri" panose="020F0502020204030204" pitchFamily="34" charset="0"/>
                <a:cs typeface="Calibri" panose="020F0502020204030204" pitchFamily="34" charset="0"/>
              </a:rPr>
              <a:t>Dicho de otra manera, son márgenes de ruido mínimos, de peor caso.</a:t>
            </a:r>
          </a:p>
          <a:p>
            <a:pPr marL="0" indent="0">
              <a:buNone/>
            </a:pPr>
            <a:r>
              <a:rPr lang="es-ES" sz="1200" dirty="0" smtClean="0">
                <a:latin typeface="Calibri" panose="020F0502020204030204" pitchFamily="34" charset="0"/>
                <a:cs typeface="Calibri" panose="020F0502020204030204" pitchFamily="34" charset="0"/>
              </a:rPr>
              <a:t>Además, pueden existir </a:t>
            </a:r>
            <a:r>
              <a:rPr lang="es-ES" sz="1200" b="1" dirty="0" smtClean="0">
                <a:latin typeface="Calibri" panose="020F0502020204030204" pitchFamily="34" charset="0"/>
                <a:cs typeface="Calibri" panose="020F0502020204030204" pitchFamily="34" charset="0"/>
              </a:rPr>
              <a:t>“ruidos dinámicos” </a:t>
            </a:r>
            <a:r>
              <a:rPr lang="es-ES" sz="1200" dirty="0" smtClean="0">
                <a:latin typeface="Calibri" panose="020F0502020204030204" pitchFamily="34" charset="0"/>
                <a:cs typeface="Calibri" panose="020F0502020204030204" pitchFamily="34" charset="0"/>
              </a:rPr>
              <a:t>, constituidos por señales de muy corta duración, del orden de los tiempos de propagación del circuito.</a:t>
            </a:r>
          </a:p>
          <a:p>
            <a:pPr marL="0" indent="0">
              <a:buNone/>
            </a:pPr>
            <a:r>
              <a:rPr lang="es-ES" sz="1200" dirty="0" smtClean="0">
                <a:latin typeface="Calibri" panose="020F0502020204030204" pitchFamily="34" charset="0"/>
                <a:cs typeface="Calibri" panose="020F0502020204030204" pitchFamily="34" charset="0"/>
              </a:rPr>
              <a:t>Para que la salida e una compuerta cambie ante la presencia de estos pulsos en la entrada, los mismos deben tener una amplitud muy grande.</a:t>
            </a:r>
          </a:p>
          <a:p>
            <a:pPr marL="0" indent="0">
              <a:buNone/>
            </a:pPr>
            <a:r>
              <a:rPr lang="es-ES" sz="1200" dirty="0" smtClean="0">
                <a:latin typeface="Calibri" panose="020F0502020204030204" pitchFamily="34" charset="0"/>
                <a:cs typeface="Calibri" panose="020F0502020204030204" pitchFamily="34" charset="0"/>
              </a:rPr>
              <a:t>-El ruido EM es mas fácilmente acoplado  en una compuerta con alta impedancia de salida que en otra con baja impedancia.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Por lo tanto, una compuerta puede poseer altos márgenes de ruido y aun así ser susceptible, si su impedancia de salida es muy alta.</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73593" y1="33574" x2="433" y2="33574"/>
                        <a14:foregroundMark x1="65801" y1="19856" x2="74026" y2="19495"/>
                        <a14:foregroundMark x1="73593" y1="18773" x2="74459" y2="78339"/>
                        <a14:foregroundMark x1="74892" y1="18412" x2="74459" y2="33935"/>
                        <a14:foregroundMark x1="74459" y1="63538" x2="74026" y2="78339"/>
                        <a14:foregroundMark x1="74459" y1="40794" x2="0" y2="40433"/>
                        <a14:foregroundMark x1="31169" y1="36462" x2="45022" y2="36462"/>
                        <a14:foregroundMark x1="73160" y1="63177" x2="0" y2="62816"/>
                        <a14:foregroundMark x1="45022" y1="69675" x2="27706" y2="70397"/>
                        <a14:foregroundMark x1="44156" y1="71119" x2="29437" y2="72563"/>
                        <a14:foregroundMark x1="45022" y1="70758" x2="40260" y2="73285"/>
                        <a14:foregroundMark x1="73593" y1="77978" x2="0" y2="78339"/>
                        <a14:foregroundMark x1="74026" y1="78339" x2="73593" y2="99278"/>
                        <a14:foregroundMark x1="74459" y1="93502" x2="65801" y2="92780"/>
                        <a14:foregroundMark x1="78788" y1="86282" x2="78788" y2="89170"/>
                        <a14:foregroundMark x1="80519" y1="87365" x2="82684" y2="90614"/>
                        <a14:foregroundMark x1="81385" y1="87004" x2="85281" y2="89531"/>
                        <a14:foregroundMark x1="83983" y1="90253" x2="95671" y2="90975"/>
                        <a14:foregroundMark x1="95671" y1="88448" x2="85714" y2="89892"/>
                        <a14:foregroundMark x1="78788" y1="74729" x2="79221" y2="77256"/>
                        <a14:foregroundMark x1="79221" y1="76895" x2="81385" y2="75090"/>
                        <a14:foregroundMark x1="80952" y1="76534" x2="85714" y2="77256"/>
                        <a14:foregroundMark x1="82684" y1="77978" x2="96104" y2="79422"/>
                        <a14:foregroundMark x1="96537" y1="77617" x2="86580" y2="77617"/>
                        <a14:foregroundMark x1="79221" y1="57762" x2="79221" y2="59928"/>
                        <a14:foregroundMark x1="79221" y1="57762" x2="81385" y2="57762"/>
                        <a14:foregroundMark x1="81385" y1="58484" x2="85281" y2="60650"/>
                        <a14:foregroundMark x1="84416" y1="61011" x2="94805" y2="61733"/>
                        <a14:foregroundMark x1="94805" y1="59206" x2="95671" y2="61372"/>
                        <a14:foregroundMark x1="95238" y1="59206" x2="82251" y2="59567"/>
                        <a14:foregroundMark x1="79221" y1="35379" x2="80519" y2="37906"/>
                        <a14:foregroundMark x1="81818" y1="36101" x2="84848" y2="38267"/>
                        <a14:foregroundMark x1="84848" y1="36823" x2="96104" y2="37906"/>
                        <a14:foregroundMark x1="85281" y1="39350" x2="95671" y2="39350"/>
                        <a14:foregroundMark x1="78788" y1="27798" x2="83550" y2="30686"/>
                        <a14:foregroundMark x1="78788" y1="30325" x2="87013" y2="31769"/>
                        <a14:foregroundMark x1="84848" y1="30686" x2="95238" y2="31047"/>
                        <a14:foregroundMark x1="96970" y1="29964" x2="96537" y2="31769"/>
                        <a14:foregroundMark x1="96970" y1="30686" x2="83117" y2="29603"/>
                        <a14:foregroundMark x1="96537" y1="31769" x2="87013" y2="31769"/>
                        <a14:foregroundMark x1="79221" y1="15884" x2="84416" y2="19134"/>
                        <a14:foregroundMark x1="81818" y1="19495" x2="97835" y2="20217"/>
                        <a14:foregroundMark x1="97403" y1="18412" x2="83117" y2="18412"/>
                        <a14:foregroundMark x1="42424" y1="37545" x2="30303" y2="37545"/>
                        <a14:backgroundMark x1="9957" y1="14801" x2="9957" y2="14801"/>
                        <a14:backgroundMark x1="12554" y1="18412" x2="30736" y2="19856"/>
                        <a14:backgroundMark x1="57576" y1="27076" x2="3463" y2="26354"/>
                        <a14:backgroundMark x1="67965" y1="31047" x2="67965" y2="31047"/>
                        <a14:backgroundMark x1="64502" y1="26354" x2="64502" y2="26354"/>
                        <a14:backgroundMark x1="68398" y1="25271" x2="68398" y2="25271"/>
                        <a14:backgroundMark x1="70563" y1="26354" x2="70563" y2="26354"/>
                        <a14:backgroundMark x1="71861" y1="31408" x2="71861" y2="31408"/>
                        <a14:backgroundMark x1="70563" y1="23105" x2="70563" y2="23105"/>
                        <a14:backgroundMark x1="67965" y1="37906" x2="57143" y2="37184"/>
                        <a14:backgroundMark x1="53247" y1="37184" x2="53247" y2="37184"/>
                        <a14:backgroundMark x1="50216" y1="37184" x2="50216" y2="37184"/>
                        <a14:backgroundMark x1="71861" y1="38267" x2="71861" y2="38267"/>
                        <a14:backgroundMark x1="68398" y1="39711" x2="68398" y2="39711"/>
                        <a14:backgroundMark x1="15584" y1="35379" x2="6061" y2="35379"/>
                        <a14:backgroundMark x1="20779" y1="37184" x2="3896" y2="37184"/>
                        <a14:backgroundMark x1="25108" y1="38628" x2="1732" y2="39350"/>
                        <a14:backgroundMark x1="51948" y1="48736" x2="22078" y2="53069"/>
                        <a14:backgroundMark x1="13853" y1="67509" x2="7792" y2="71119"/>
                        <a14:backgroundMark x1="54978" y1="68231" x2="65801" y2="72563"/>
                        <a14:backgroundMark x1="24675" y1="68231" x2="17749" y2="72924"/>
                        <a14:backgroundMark x1="11255" y1="65704" x2="67532" y2="66787"/>
                        <a14:backgroundMark x1="32035" y1="76534" x2="39394" y2="75090"/>
                        <a14:backgroundMark x1="46753" y1="74007" x2="46753" y2="74007"/>
                        <a14:backgroundMark x1="41991" y1="75451" x2="41991" y2="75451"/>
                        <a14:backgroundMark x1="44156" y1="75451" x2="44156" y2="75451"/>
                        <a14:backgroundMark x1="68398" y1="74729" x2="70130" y2="70758"/>
                        <a14:backgroundMark x1="70996" y1="65704" x2="70996" y2="65704"/>
                        <a14:backgroundMark x1="71429" y1="75090" x2="71429" y2="75090"/>
                        <a14:backgroundMark x1="62338" y1="86643" x2="25108" y2="90614"/>
                        <a14:backgroundMark x1="66667" y1="97834" x2="66667" y2="97834"/>
                        <a14:backgroundMark x1="70130" y1="97834" x2="70130" y2="97834"/>
                        <a14:backgroundMark x1="70996" y1="96390" x2="70996" y2="96390"/>
                        <a14:backgroundMark x1="84848" y1="95668" x2="84848" y2="95668"/>
                        <a14:backgroundMark x1="95238" y1="95668" x2="82251" y2="98556"/>
                        <a14:backgroundMark x1="90043" y1="72563" x2="84416" y2="66065"/>
                        <a14:backgroundMark x1="92641" y1="50181" x2="77922" y2="44404"/>
                        <a14:backgroundMark x1="76190" y1="62455" x2="77056" y2="65704"/>
                        <a14:backgroundMark x1="77056" y1="75812" x2="77056" y2="77617"/>
                        <a14:backgroundMark x1="77922" y1="29603" x2="77489" y2="32130"/>
                        <a14:backgroundMark x1="47619" y1="38628" x2="47619" y2="38628"/>
                        <a14:backgroundMark x1="83983" y1="82671" x2="92641" y2="83755"/>
                        <a14:backgroundMark x1="72727" y1="75812" x2="72727" y2="75812"/>
                        <a14:backgroundMark x1="71861" y1="94585" x2="71861" y2="94585"/>
                        <a14:backgroundMark x1="72727" y1="64621" x2="72727" y2="64621"/>
                        <a14:backgroundMark x1="77489" y1="80144" x2="76190" y2="82310"/>
                        <a14:backgroundMark x1="77922" y1="72924" x2="77922" y2="72924"/>
                        <a14:backgroundMark x1="93506" y1="66065" x2="80087" y2="68231"/>
                        <a14:backgroundMark x1="76623" y1="56318" x2="76190" y2="59206"/>
                        <a14:backgroundMark x1="96537" y1="25993" x2="82684" y2="24549"/>
                        <a14:backgroundMark x1="77056" y1="33935" x2="77056" y2="38267"/>
                        <a14:backgroundMark x1="84416" y1="34296" x2="98701" y2="35740"/>
                        <a14:backgroundMark x1="74892" y1="40433" x2="74892" y2="40433"/>
                        <a14:backgroundMark x1="72294" y1="39711" x2="72294" y2="39711"/>
                        <a14:backgroundMark x1="71861" y1="20578" x2="71861" y2="20578"/>
                        <a14:backgroundMark x1="45455" y1="38989" x2="45455" y2="38989"/>
                        <a14:backgroundMark x1="77922" y1="22744" x2="79654" y2="25993"/>
                        <a14:backgroundMark x1="76623" y1="25632" x2="76623" y2="29242"/>
                        <a14:backgroundMark x1="75325" y1="21661" x2="75325" y2="21661"/>
                        <a14:backgroundMark x1="75758" y1="18773" x2="75325" y2="25993"/>
                        <a14:backgroundMark x1="75325" y1="27076" x2="75325" y2="34296"/>
                        <a14:backgroundMark x1="72727" y1="22744" x2="72727" y2="22744"/>
                        <a14:backgroundMark x1="80519" y1="33213" x2="80519" y2="33213"/>
                        <a14:backgroundMark x1="29437" y1="39711" x2="29437" y2="39711"/>
                        <a14:backgroundMark x1="31602" y1="39350" x2="31602" y2="39350"/>
                        <a14:backgroundMark x1="35065" y1="39350" x2="35065" y2="39350"/>
                        <a14:backgroundMark x1="38095" y1="39350" x2="38095" y2="39350"/>
                        <a14:backgroundMark x1="41558" y1="39711" x2="41558" y2="39711"/>
                        <a14:backgroundMark x1="38528" y1="35018" x2="38528" y2="35018"/>
                      </a14:backgroundRemoval>
                    </a14:imgEffect>
                  </a14:imgLayer>
                </a14:imgProps>
              </a:ext>
            </a:extLst>
          </a:blip>
          <a:stretch>
            <a:fillRect/>
          </a:stretch>
        </p:blipFill>
        <p:spPr>
          <a:xfrm>
            <a:off x="9265188" y="542924"/>
            <a:ext cx="2675284" cy="3552825"/>
          </a:xfrm>
          <a:prstGeom prst="rect">
            <a:avLst/>
          </a:prstGeom>
          <a:effectLst>
            <a:softEdge rad="12700"/>
          </a:effectLst>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091100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img.xatakandroid.com/2013/04/Nexus-smartwa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rot="1463147">
            <a:off x="318076" y="3889027"/>
            <a:ext cx="3986295" cy="1003968"/>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s-ES" sz="2800" b="1" dirty="0">
                <a:latin typeface="Calibri" panose="020F0502020204030204" pitchFamily="34" charset="0"/>
                <a:cs typeface="Calibri" panose="020F0502020204030204" pitchFamily="34" charset="0"/>
              </a:rPr>
              <a:t>Retardo en propagación</a:t>
            </a:r>
            <a:br>
              <a:rPr lang="es-ES" sz="2800" b="1" dirty="0">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(PROPAGATION DELAY)</a:t>
            </a:r>
            <a:endParaRPr lang="es-ES" sz="2800" b="1" dirty="0"/>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8215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59206" y="176435"/>
            <a:ext cx="8911687" cy="1280890"/>
          </a:xfrm>
        </p:spPr>
        <p:txBody>
          <a:bodyPr>
            <a:normAutofit/>
          </a:bodyPr>
          <a:lstStyle/>
          <a:p>
            <a:r>
              <a:rPr lang="es-ES" sz="2800" dirty="0" smtClean="0">
                <a:latin typeface="Calibri" panose="020F0502020204030204" pitchFamily="34" charset="0"/>
                <a:cs typeface="Calibri" panose="020F0502020204030204" pitchFamily="34" charset="0"/>
              </a:rPr>
              <a:t>Retardo en propagación</a:t>
            </a:r>
            <a:br>
              <a:rPr lang="es-ES" sz="2800" dirty="0" smtClean="0">
                <a:latin typeface="Calibri" panose="020F0502020204030204" pitchFamily="34" charset="0"/>
                <a:cs typeface="Calibri" panose="020F0502020204030204" pitchFamily="34" charset="0"/>
              </a:rPr>
            </a:br>
            <a:r>
              <a:rPr lang="es-ES" sz="2800" dirty="0" smtClean="0">
                <a:latin typeface="Calibri" panose="020F0502020204030204" pitchFamily="34" charset="0"/>
                <a:cs typeface="Calibri" panose="020F0502020204030204" pitchFamily="34" charset="0"/>
              </a:rPr>
              <a:t>(</a:t>
            </a:r>
            <a:r>
              <a:rPr lang="es-ES" sz="2800" dirty="0">
                <a:latin typeface="Calibri" panose="020F0502020204030204" pitchFamily="34" charset="0"/>
                <a:cs typeface="Calibri" panose="020F0502020204030204" pitchFamily="34" charset="0"/>
              </a:rPr>
              <a:t>PROPAGATION DELAY)</a:t>
            </a:r>
          </a:p>
        </p:txBody>
      </p:sp>
      <p:sp>
        <p:nvSpPr>
          <p:cNvPr id="3" name="Marcador de contenido 2"/>
          <p:cNvSpPr>
            <a:spLocks noGrp="1"/>
          </p:cNvSpPr>
          <p:nvPr>
            <p:ph idx="1"/>
          </p:nvPr>
        </p:nvSpPr>
        <p:spPr>
          <a:xfrm>
            <a:off x="1741487" y="1257300"/>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Es el intervalo de tiempo entre un cambio de nivel lógico en una entrada y el correspondiente  cambio en la salida de la misma compuesta.</a:t>
            </a:r>
          </a:p>
          <a:p>
            <a:pPr marL="0" indent="0">
              <a:buNone/>
            </a:pPr>
            <a:r>
              <a:rPr lang="es-ES" sz="1200" dirty="0" smtClean="0">
                <a:latin typeface="Calibri" panose="020F0502020204030204" pitchFamily="34" charset="0"/>
                <a:cs typeface="Calibri" panose="020F0502020204030204" pitchFamily="34" charset="0"/>
              </a:rPr>
              <a:t>Este parámetro limita la frecuencia  máxima de operación de la compuerta.</a:t>
            </a:r>
            <a:r>
              <a:rPr lang="es-ES" sz="1200" dirty="0">
                <a:latin typeface="Calibri" panose="020F0502020204030204" pitchFamily="34" charset="0"/>
                <a:cs typeface="Calibri" panose="020F0502020204030204" pitchFamily="34" charset="0"/>
              </a:rPr>
              <a:t/>
            </a:r>
            <a:br>
              <a:rPr lang="es-ES" sz="1200" dirty="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En muchas compuertas el retardo de propagación para una transición de alto a bajo en la salida es diferente al retardo asociado a un cambio de bajo a alto en la misma.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Esto es indicado en las hojas de datos con los símbolos: </a:t>
            </a:r>
          </a:p>
          <a:p>
            <a:pPr marL="0" indent="0">
              <a:buNone/>
            </a:pPr>
            <a:r>
              <a:rPr lang="es-ES" sz="1200" b="1" dirty="0">
                <a:latin typeface="Calibri" panose="020F0502020204030204" pitchFamily="34" charset="0"/>
                <a:cs typeface="Calibri" panose="020F0502020204030204" pitchFamily="34" charset="0"/>
              </a:rPr>
              <a:t>t</a:t>
            </a:r>
            <a:r>
              <a:rPr lang="es-ES" sz="1200" b="1" dirty="0" smtClean="0">
                <a:latin typeface="Calibri" panose="020F0502020204030204" pitchFamily="34" charset="0"/>
                <a:cs typeface="Calibri" panose="020F0502020204030204" pitchFamily="34" charset="0"/>
              </a:rPr>
              <a:t>PHL </a:t>
            </a:r>
            <a:r>
              <a:rPr lang="es-ES" sz="1200" dirty="0" smtClean="0">
                <a:latin typeface="Calibri" panose="020F0502020204030204" pitchFamily="34" charset="0"/>
                <a:cs typeface="Calibri" panose="020F0502020204030204" pitchFamily="34" charset="0"/>
              </a:rPr>
              <a:t>y </a:t>
            </a:r>
            <a:r>
              <a:rPr lang="es-ES" sz="1200" b="1" dirty="0" smtClean="0">
                <a:latin typeface="Calibri" panose="020F0502020204030204" pitchFamily="34" charset="0"/>
                <a:cs typeface="Calibri" panose="020F0502020204030204" pitchFamily="34" charset="0"/>
              </a:rPr>
              <a:t>tPLH</a:t>
            </a:r>
          </a:p>
          <a:p>
            <a:pPr marL="0" indent="0">
              <a:buNone/>
            </a:pPr>
            <a:r>
              <a:rPr lang="es-ES" sz="1200" b="1" dirty="0" smtClean="0">
                <a:latin typeface="Calibri" panose="020F0502020204030204" pitchFamily="34" charset="0"/>
                <a:cs typeface="Calibri" panose="020F0502020204030204" pitchFamily="34" charset="0"/>
              </a:rPr>
              <a:t>tPHL = </a:t>
            </a:r>
            <a:r>
              <a:rPr lang="es-ES" sz="1200" dirty="0" smtClean="0">
                <a:latin typeface="Calibri" panose="020F0502020204030204" pitchFamily="34" charset="0"/>
                <a:cs typeface="Calibri" panose="020F0502020204030204" pitchFamily="34" charset="0"/>
              </a:rPr>
              <a:t>Es el tiempo entre un determinado punto del impulso de entrada y el correspondiente impulso de salida, cuando la salida cambia de  1 a 0</a:t>
            </a:r>
          </a:p>
          <a:p>
            <a:pPr marL="0" indent="0">
              <a:buNone/>
            </a:pPr>
            <a:r>
              <a:rPr lang="es-ES" sz="1200" b="1" dirty="0" smtClean="0">
                <a:latin typeface="Calibri" panose="020F0502020204030204" pitchFamily="34" charset="0"/>
                <a:cs typeface="Calibri" panose="020F0502020204030204" pitchFamily="34" charset="0"/>
              </a:rPr>
              <a:t>tPLH =</a:t>
            </a:r>
            <a:r>
              <a:rPr lang="es-ES" sz="1200" dirty="0">
                <a:latin typeface="Calibri" panose="020F0502020204030204" pitchFamily="34" charset="0"/>
                <a:cs typeface="Calibri" panose="020F0502020204030204" pitchFamily="34" charset="0"/>
              </a:rPr>
              <a:t> Es el tiempo entre un determinado punto del impulso de entrada y el correspondiente impulso de salida, cuando la salida cambia de  </a:t>
            </a:r>
            <a:r>
              <a:rPr lang="es-ES" sz="1200" dirty="0" smtClean="0">
                <a:latin typeface="Calibri" panose="020F0502020204030204" pitchFamily="34" charset="0"/>
                <a:cs typeface="Calibri" panose="020F0502020204030204" pitchFamily="34" charset="0"/>
              </a:rPr>
              <a:t>0 a 1</a:t>
            </a:r>
          </a:p>
          <a:p>
            <a:pPr marL="0" indent="0">
              <a:buNone/>
            </a:pPr>
            <a:r>
              <a:rPr lang="es-ES" sz="1200" dirty="0" smtClean="0">
                <a:latin typeface="Calibri" panose="020F0502020204030204" pitchFamily="34" charset="0"/>
                <a:cs typeface="Calibri" panose="020F0502020204030204" pitchFamily="34" charset="0"/>
              </a:rPr>
              <a:t>Superior el retardo de propagación menor es la frecuencia  a la que la puerta se pueda operar. </a:t>
            </a:r>
            <a:br>
              <a:rPr lang="es-ES" sz="1200" dirty="0" smtClean="0">
                <a:latin typeface="Calibri" panose="020F0502020204030204" pitchFamily="34" charset="0"/>
                <a:cs typeface="Calibri" panose="020F0502020204030204" pitchFamily="34" charset="0"/>
              </a:rPr>
            </a:br>
            <a:endParaRPr lang="es-ES" sz="1200" dirty="0" smtClean="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Ejemplo: Una  puerta con retardo de propagación de 3ns es más rápido que una puerta con un retraso de 10 ns. </a:t>
            </a: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324700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0588" y="181407"/>
            <a:ext cx="8911687" cy="1280890"/>
          </a:xfrm>
        </p:spPr>
        <p:txBody>
          <a:bodyPr>
            <a:normAutofit/>
          </a:bodyPr>
          <a:lstStyle/>
          <a:p>
            <a:r>
              <a:rPr lang="es-ES" sz="2800" dirty="0" smtClean="0">
                <a:latin typeface="Calibri" panose="020F0502020204030204" pitchFamily="34" charset="0"/>
                <a:cs typeface="Calibri" panose="020F0502020204030204" pitchFamily="34" charset="0"/>
              </a:rPr>
              <a:t>Muestra de Retardo de propagación</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38300" y="743382"/>
            <a:ext cx="8915400" cy="3777622"/>
          </a:xfrm>
        </p:spPr>
        <p:txBody>
          <a:bodyPr>
            <a:normAutofit/>
          </a:bodyPr>
          <a:lstStyle/>
          <a:p>
            <a:pPr marL="0" indent="0">
              <a:buNone/>
            </a:pPr>
            <a:r>
              <a:rPr lang="es-ES" sz="1200" dirty="0">
                <a:latin typeface="Calibri" panose="020F0502020204030204" pitchFamily="34" charset="0"/>
                <a:cs typeface="Calibri" panose="020F0502020204030204" pitchFamily="34" charset="0"/>
              </a:rPr>
              <a:t>Los cambios  en la salida de la puerta NOT de mayor a menor, suceden </a:t>
            </a:r>
            <a:r>
              <a:rPr lang="es-ES" sz="1200" dirty="0" smtClean="0">
                <a:latin typeface="Calibri" panose="020F0502020204030204" pitchFamily="34" charset="0"/>
                <a:cs typeface="Calibri" panose="020F0502020204030204" pitchFamily="34" charset="0"/>
              </a:rPr>
              <a:t>después </a:t>
            </a:r>
            <a:r>
              <a:rPr lang="es-ES" sz="1200" dirty="0">
                <a:latin typeface="Calibri" panose="020F0502020204030204" pitchFamily="34" charset="0"/>
                <a:cs typeface="Calibri" panose="020F0502020204030204" pitchFamily="34" charset="0"/>
              </a:rPr>
              <a:t>de un retraso de tiempo especificado por tPHL.</a:t>
            </a:r>
          </a:p>
          <a:p>
            <a:pPr marL="0" indent="0">
              <a:buNone/>
            </a:pPr>
            <a:r>
              <a:rPr lang="es-ES" sz="1200" dirty="0">
                <a:latin typeface="Calibri" panose="020F0502020204030204" pitchFamily="34" charset="0"/>
                <a:cs typeface="Calibri" panose="020F0502020204030204" pitchFamily="34" charset="0"/>
              </a:rPr>
              <a:t>Los cambios en la salida de la puerta NOT de menos a mas, suceden </a:t>
            </a:r>
            <a:r>
              <a:rPr lang="es-ES" sz="1200" dirty="0" smtClean="0">
                <a:latin typeface="Calibri" panose="020F0502020204030204" pitchFamily="34" charset="0"/>
                <a:cs typeface="Calibri" panose="020F0502020204030204" pitchFamily="34" charset="0"/>
              </a:rPr>
              <a:t>después </a:t>
            </a:r>
            <a:r>
              <a:rPr lang="es-ES" sz="1200" dirty="0">
                <a:latin typeface="Calibri" panose="020F0502020204030204" pitchFamily="34" charset="0"/>
                <a:cs typeface="Calibri" panose="020F0502020204030204" pitchFamily="34" charset="0"/>
              </a:rPr>
              <a:t>de un retraso de tiempo especificado por tPLH.</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El tiempo de retardo se mide en la marca de 50%</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La entrada B de la puerta AND esta conectada de forma permanente a nivel </a:t>
            </a:r>
            <a:r>
              <a:rPr lang="es-ES" sz="1200" dirty="0" smtClean="0">
                <a:latin typeface="Calibri" panose="020F0502020204030204" pitchFamily="34" charset="0"/>
                <a:cs typeface="Calibri" panose="020F0502020204030204" pitchFamily="34" charset="0"/>
              </a:rPr>
              <a:t>lógico </a:t>
            </a:r>
            <a:r>
              <a:rPr lang="es-ES" sz="1200" dirty="0">
                <a:latin typeface="Calibri" panose="020F0502020204030204" pitchFamily="34" charset="0"/>
                <a:cs typeface="Calibri" panose="020F0502020204030204" pitchFamily="34" charset="0"/>
              </a:rPr>
              <a:t>alto, en tanto que la entrada A varia entre alta y baja.</a:t>
            </a:r>
          </a:p>
          <a:p>
            <a:pPr marL="0" indent="0">
              <a:buNone/>
            </a:pPr>
            <a:r>
              <a:rPr lang="es-ES" sz="1200" dirty="0">
                <a:latin typeface="Calibri" panose="020F0502020204030204" pitchFamily="34" charset="0"/>
                <a:cs typeface="Calibri" panose="020F0502020204030204" pitchFamily="34" charset="0"/>
              </a:rPr>
              <a:t>La salida de la puerta AND cambia de bajo a alto </a:t>
            </a:r>
            <a:r>
              <a:rPr lang="es-ES" sz="1200" dirty="0" smtClean="0">
                <a:latin typeface="Calibri" panose="020F0502020204030204" pitchFamily="34" charset="0"/>
                <a:cs typeface="Calibri" panose="020F0502020204030204" pitchFamily="34" charset="0"/>
              </a:rPr>
              <a:t>después </a:t>
            </a:r>
            <a:r>
              <a:rPr lang="es-ES" sz="1200" dirty="0">
                <a:latin typeface="Calibri" panose="020F0502020204030204" pitchFamily="34" charset="0"/>
                <a:cs typeface="Calibri" panose="020F0502020204030204" pitchFamily="34" charset="0"/>
              </a:rPr>
              <a:t>de un retraso de tiempo especificado por tPLH.</a:t>
            </a:r>
          </a:p>
          <a:p>
            <a:pPr marL="0" indent="0">
              <a:buNone/>
            </a:pPr>
            <a:r>
              <a:rPr lang="es-ES" sz="1200" dirty="0">
                <a:latin typeface="Calibri" panose="020F0502020204030204" pitchFamily="34" charset="0"/>
                <a:cs typeface="Calibri" panose="020F0502020204030204" pitchFamily="34" charset="0"/>
              </a:rPr>
              <a:t>La salida de la puerta AND cambia de mayor a menor </a:t>
            </a:r>
            <a:r>
              <a:rPr lang="es-ES" sz="1200" dirty="0" smtClean="0">
                <a:latin typeface="Calibri" panose="020F0502020204030204" pitchFamily="34" charset="0"/>
                <a:cs typeface="Calibri" panose="020F0502020204030204" pitchFamily="34" charset="0"/>
              </a:rPr>
              <a:t>después </a:t>
            </a:r>
            <a:r>
              <a:rPr lang="es-ES" sz="1200" dirty="0">
                <a:latin typeface="Calibri" panose="020F0502020204030204" pitchFamily="34" charset="0"/>
                <a:cs typeface="Calibri" panose="020F0502020204030204" pitchFamily="34" charset="0"/>
              </a:rPr>
              <a:t>de un retraso de tiempo especificado por tPHL.</a:t>
            </a:r>
          </a:p>
          <a:p>
            <a:pPr marL="0" indent="0">
              <a:buNone/>
            </a:pPr>
            <a:r>
              <a:rPr lang="es-ES" sz="1200" dirty="0">
                <a:latin typeface="Calibri" panose="020F0502020204030204" pitchFamily="34" charset="0"/>
                <a:cs typeface="Calibri" panose="020F0502020204030204" pitchFamily="34" charset="0"/>
              </a:rPr>
              <a:t>El tiempo de retardo se mide en la marca de 50%.</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En general, los tiempos de retardo de </a:t>
            </a:r>
            <a:r>
              <a:rPr lang="es-ES" sz="1200" dirty="0" smtClean="0">
                <a:latin typeface="Calibri" panose="020F0502020204030204" pitchFamily="34" charset="0"/>
                <a:cs typeface="Calibri" panose="020F0502020204030204" pitchFamily="34" charset="0"/>
              </a:rPr>
              <a:t>propagación </a:t>
            </a:r>
            <a:r>
              <a:rPr lang="es-ES" sz="1200" dirty="0">
                <a:latin typeface="Calibri" panose="020F0502020204030204" pitchFamily="34" charset="0"/>
                <a:cs typeface="Calibri" panose="020F0502020204030204" pitchFamily="34" charset="0"/>
              </a:rPr>
              <a:t>tPLH y tPHL son iguales.</a:t>
            </a:r>
          </a:p>
          <a:p>
            <a:pPr marL="0" indent="0">
              <a:buNone/>
            </a:pPr>
            <a:endParaRPr lang="es-ES" sz="1200" dirty="0">
              <a:latin typeface="Calibri" panose="020F0502020204030204" pitchFamily="34" charset="0"/>
              <a:cs typeface="Calibri" panose="020F0502020204030204" pitchFamily="34" charset="0"/>
            </a:endParaRPr>
          </a:p>
          <a:p>
            <a:pPr marL="0" indent="0">
              <a:buNone/>
            </a:pP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stretch>
            <a:fillRect/>
          </a:stretch>
        </p:blipFill>
        <p:spPr>
          <a:xfrm>
            <a:off x="2539642" y="4521004"/>
            <a:ext cx="3251364" cy="1552343"/>
          </a:xfrm>
          <a:prstGeom prst="snip2DiagRect">
            <a:avLst>
              <a:gd name="adj1" fmla="val 0"/>
              <a:gd name="adj2" fmla="val 220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Imagen 4"/>
          <p:cNvPicPr>
            <a:picLocks noChangeAspect="1"/>
          </p:cNvPicPr>
          <p:nvPr/>
        </p:nvPicPr>
        <p:blipFill>
          <a:blip r:embed="rId3"/>
          <a:stretch>
            <a:fillRect/>
          </a:stretch>
        </p:blipFill>
        <p:spPr>
          <a:xfrm>
            <a:off x="6478987" y="4036459"/>
            <a:ext cx="2844657" cy="1589163"/>
          </a:xfrm>
          <a:prstGeom prst="snip2DiagRect">
            <a:avLst>
              <a:gd name="adj1" fmla="val 19658"/>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6" name="Grupo 5"/>
          <p:cNvGrpSpPr/>
          <p:nvPr/>
        </p:nvGrpSpPr>
        <p:grpSpPr>
          <a:xfrm>
            <a:off x="10379242" y="131337"/>
            <a:ext cx="1520137" cy="423905"/>
            <a:chOff x="10379242" y="131337"/>
            <a:chExt cx="1520137" cy="423905"/>
          </a:xfrm>
        </p:grpSpPr>
        <p:sp>
          <p:nvSpPr>
            <p:cNvPr id="7" name="Botón de acción: Inicio 6">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Personalizar 7">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9" name="Botón de acción: Volver 8">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131144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256" y="18596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Ejemplo simple- no electrónico </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36442" y="826405"/>
            <a:ext cx="8915400" cy="3777622"/>
          </a:xfrm>
        </p:spPr>
        <p:txBody>
          <a:bodyPr>
            <a:normAutofit/>
          </a:bodyPr>
          <a:lstStyle/>
          <a:p>
            <a:pPr marL="0" indent="0">
              <a:buNone/>
            </a:pPr>
            <a:r>
              <a:rPr lang="es-ES" sz="1200" dirty="0">
                <a:latin typeface="Calibri" panose="020F0502020204030204" pitchFamily="34" charset="0"/>
                <a:cs typeface="Calibri" panose="020F0502020204030204" pitchFamily="34" charset="0"/>
              </a:rPr>
              <a:t>El efecto de retardo de </a:t>
            </a:r>
            <a:r>
              <a:rPr lang="es-ES" sz="1200" dirty="0" smtClean="0">
                <a:latin typeface="Calibri" panose="020F0502020204030204" pitchFamily="34" charset="0"/>
                <a:cs typeface="Calibri" panose="020F0502020204030204" pitchFamily="34" charset="0"/>
              </a:rPr>
              <a:t>propagación </a:t>
            </a:r>
            <a:r>
              <a:rPr lang="es-ES" sz="1200" dirty="0">
                <a:latin typeface="Calibri" panose="020F0502020204030204" pitchFamily="34" charset="0"/>
                <a:cs typeface="Calibri" panose="020F0502020204030204" pitchFamily="34" charset="0"/>
              </a:rPr>
              <a:t>sobre el funcionamiento de un circuito digital se puede explicar con la ayuda de un ejemplo.</a:t>
            </a:r>
          </a:p>
          <a:p>
            <a:pPr marL="0" indent="0">
              <a:buNone/>
            </a:pPr>
            <a:r>
              <a:rPr lang="es-ES" sz="1200" dirty="0">
                <a:latin typeface="Calibri" panose="020F0502020204030204" pitchFamily="34" charset="0"/>
                <a:cs typeface="Calibri" panose="020F0502020204030204" pitchFamily="34" charset="0"/>
              </a:rPr>
              <a:t>Considere un estadio de futbol en el que  jugara México vs Holanda, la entrada al estadio es a </a:t>
            </a:r>
            <a:r>
              <a:rPr lang="es-ES" sz="1200" dirty="0" smtClean="0">
                <a:latin typeface="Calibri" panose="020F0502020204030204" pitchFamily="34" charset="0"/>
                <a:cs typeface="Calibri" panose="020F0502020204030204" pitchFamily="34" charset="0"/>
              </a:rPr>
              <a:t>través </a:t>
            </a:r>
            <a:r>
              <a:rPr lang="es-ES" sz="1200" dirty="0">
                <a:latin typeface="Calibri" panose="020F0502020204030204" pitchFamily="34" charset="0"/>
                <a:cs typeface="Calibri" panose="020F0502020204030204" pitchFamily="34" charset="0"/>
              </a:rPr>
              <a:t>de 3 puertas, cada una controlada por 1 guardia de seguridad que permite la entrada al espectador </a:t>
            </a:r>
            <a:r>
              <a:rPr lang="es-ES" sz="1200" dirty="0" smtClean="0">
                <a:latin typeface="Calibri" panose="020F0502020204030204" pitchFamily="34" charset="0"/>
                <a:cs typeface="Calibri" panose="020F0502020204030204" pitchFamily="34" charset="0"/>
              </a:rPr>
              <a:t>después </a:t>
            </a:r>
            <a:r>
              <a:rPr lang="es-ES" sz="1200" dirty="0">
                <a:latin typeface="Calibri" panose="020F0502020204030204" pitchFamily="34" charset="0"/>
                <a:cs typeface="Calibri" panose="020F0502020204030204" pitchFamily="34" charset="0"/>
              </a:rPr>
              <a:t>de comprobar el ticket.</a:t>
            </a:r>
          </a:p>
          <a:p>
            <a:pPr marL="0" indent="0">
              <a:buNone/>
            </a:pPr>
            <a:r>
              <a:rPr lang="es-ES" sz="1200" dirty="0">
                <a:latin typeface="Calibri" panose="020F0502020204030204" pitchFamily="34" charset="0"/>
                <a:cs typeface="Calibri" panose="020F0502020204030204" pitchFamily="34" charset="0"/>
              </a:rPr>
              <a:t>Suponga que los guardias de seguridad en las puertas A, B, y C tienen 1, 1.5 y 2 minutos respectivamente para comprobar el ticket y permitir la entrada.</a:t>
            </a:r>
          </a:p>
          <a:p>
            <a:pPr marL="0" indent="0">
              <a:buNone/>
            </a:pPr>
            <a:r>
              <a:rPr lang="es-ES" sz="1200" dirty="0">
                <a:latin typeface="Calibri" panose="020F0502020204030204" pitchFamily="34" charset="0"/>
                <a:cs typeface="Calibri" panose="020F0502020204030204" pitchFamily="34" charset="0"/>
              </a:rPr>
              <a:t>Suponiendo el mismo numero de espectadores haciendo cola en las 3  puertas, </a:t>
            </a:r>
            <a:r>
              <a:rPr lang="es-ES" sz="1200" dirty="0" smtClean="0">
                <a:latin typeface="Calibri" panose="020F0502020204030204" pitchFamily="34" charset="0"/>
                <a:cs typeface="Calibri" panose="020F0502020204030204" pitchFamily="34" charset="0"/>
              </a:rPr>
              <a:t>después </a:t>
            </a:r>
            <a:r>
              <a:rPr lang="es-ES" sz="1200" dirty="0">
                <a:latin typeface="Calibri" panose="020F0502020204030204" pitchFamily="34" charset="0"/>
                <a:cs typeface="Calibri" panose="020F0502020204030204" pitchFamily="34" charset="0"/>
              </a:rPr>
              <a:t>de 30 minutos la cola en la puerta C es la mas larga.</a:t>
            </a:r>
          </a:p>
          <a:p>
            <a:pPr marL="0" indent="0">
              <a:buNone/>
            </a:pPr>
            <a:r>
              <a:rPr lang="es-ES" sz="1200" dirty="0">
                <a:latin typeface="Calibri" panose="020F0502020204030204" pitchFamily="34" charset="0"/>
                <a:cs typeface="Calibri" panose="020F0502020204030204" pitchFamily="34" charset="0"/>
              </a:rPr>
              <a:t>Entonces se entiende que el guardia de la puerta C tiene el más largo de retraso de </a:t>
            </a:r>
            <a:r>
              <a:rPr lang="es-ES" sz="1200" dirty="0" smtClean="0">
                <a:latin typeface="Calibri" panose="020F0502020204030204" pitchFamily="34" charset="0"/>
                <a:cs typeface="Calibri" panose="020F0502020204030204" pitchFamily="34" charset="0"/>
              </a:rPr>
              <a:t>propagación.</a:t>
            </a:r>
          </a:p>
          <a:p>
            <a:pPr marL="0" indent="0">
              <a:buNone/>
            </a:pPr>
            <a:endParaRPr lang="es-ES" sz="1200" dirty="0">
              <a:latin typeface="Calibri" panose="020F0502020204030204" pitchFamily="34" charset="0"/>
              <a:cs typeface="Calibri" panose="020F0502020204030204" pitchFamily="34" charset="0"/>
            </a:endParaRPr>
          </a:p>
        </p:txBody>
      </p:sp>
      <p:pic>
        <p:nvPicPr>
          <p:cNvPr id="12290" name="Picture 2" descr="http://img.futbolsapiens.com/wp-content/uploads/2014/06/M%C3%A9xico-vs-Holanda-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084" y="2838617"/>
            <a:ext cx="3579859" cy="35308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348204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9844" y="20501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Características de la familia lógica DTL</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76131" y="845455"/>
            <a:ext cx="5276212" cy="3777622"/>
          </a:xfrm>
        </p:spPr>
        <p:txBody>
          <a:bodyPr>
            <a:normAutofit/>
          </a:bodyPr>
          <a:lstStyle/>
          <a:p>
            <a:pPr marL="0" indent="0">
              <a:buNone/>
            </a:pPr>
            <a:r>
              <a:rPr lang="es-ES" sz="1200" dirty="0">
                <a:latin typeface="Calibri" panose="020F0502020204030204" pitchFamily="34" charset="0"/>
                <a:cs typeface="Calibri" panose="020F0502020204030204" pitchFamily="34" charset="0"/>
              </a:rPr>
              <a:t>Una de las familias mas antiguas es la que emplea la </a:t>
            </a:r>
            <a:r>
              <a:rPr lang="es-ES" sz="1200" dirty="0" smtClean="0">
                <a:latin typeface="Calibri" panose="020F0502020204030204" pitchFamily="34" charset="0"/>
                <a:cs typeface="Calibri" panose="020F0502020204030204" pitchFamily="34" charset="0"/>
              </a:rPr>
              <a:t>lógica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a:t>
            </a:r>
            <a:r>
              <a:rPr lang="es-ES" sz="1200" dirty="0">
                <a:latin typeface="Calibri" panose="020F0502020204030204" pitchFamily="34" charset="0"/>
                <a:cs typeface="Calibri" panose="020F0502020204030204" pitchFamily="34" charset="0"/>
              </a:rPr>
              <a:t>diodo -transistor ", de la cual existen varias generaciones introducidas por diferentes fabricantes, siendo de resaltar que hubo un tiempo en que la familia DTL fue la mas popular.</a:t>
            </a:r>
          </a:p>
          <a:p>
            <a:pPr marL="0" indent="0">
              <a:buNone/>
            </a:pPr>
            <a:r>
              <a:rPr lang="es-ES" sz="1200" dirty="0">
                <a:latin typeface="Calibri" panose="020F0502020204030204" pitchFamily="34" charset="0"/>
                <a:cs typeface="Calibri" panose="020F0502020204030204" pitchFamily="34" charset="0"/>
              </a:rPr>
              <a:t>En </a:t>
            </a:r>
            <a:r>
              <a:rPr lang="es-ES" sz="1200" dirty="0" smtClean="0">
                <a:latin typeface="Calibri" panose="020F0502020204030204" pitchFamily="34" charset="0"/>
                <a:cs typeface="Calibri" panose="020F0502020204030204" pitchFamily="34" charset="0"/>
              </a:rPr>
              <a:t>nuevos </a:t>
            </a:r>
            <a:r>
              <a:rPr lang="es-ES" sz="1200" dirty="0">
                <a:latin typeface="Calibri" panose="020F0502020204030204" pitchFamily="34" charset="0"/>
                <a:cs typeface="Calibri" panose="020F0502020204030204" pitchFamily="34" charset="0"/>
              </a:rPr>
              <a:t>diseños, la presencia de  la TTL fue remplazando a la familia DTL.</a:t>
            </a:r>
          </a:p>
          <a:p>
            <a:pPr marL="0" indent="0">
              <a:buNone/>
            </a:pPr>
            <a:r>
              <a:rPr lang="es-ES" sz="1200" dirty="0">
                <a:latin typeface="Calibri" panose="020F0502020204030204" pitchFamily="34" charset="0"/>
                <a:cs typeface="Calibri" panose="020F0502020204030204" pitchFamily="34" charset="0"/>
              </a:rPr>
              <a:t>Al ser compatible los niveles </a:t>
            </a:r>
            <a:r>
              <a:rPr lang="es-ES" sz="1200" dirty="0" smtClean="0">
                <a:latin typeface="Calibri" panose="020F0502020204030204" pitchFamily="34" charset="0"/>
                <a:cs typeface="Calibri" panose="020F0502020204030204" pitchFamily="34" charset="0"/>
              </a:rPr>
              <a:t>lógicos </a:t>
            </a:r>
            <a:r>
              <a:rPr lang="es-ES" sz="1200" dirty="0">
                <a:latin typeface="Calibri" panose="020F0502020204030204" pitchFamily="34" charset="0"/>
                <a:cs typeface="Calibri" panose="020F0502020204030204" pitchFamily="34" charset="0"/>
              </a:rPr>
              <a:t>y la </a:t>
            </a:r>
            <a:r>
              <a:rPr lang="es-ES" sz="1200" dirty="0" smtClean="0">
                <a:latin typeface="Calibri" panose="020F0502020204030204" pitchFamily="34" charset="0"/>
                <a:cs typeface="Calibri" panose="020F0502020204030204" pitchFamily="34" charset="0"/>
              </a:rPr>
              <a:t>alimentación </a:t>
            </a:r>
            <a:r>
              <a:rPr lang="es-ES" sz="1200" dirty="0">
                <a:latin typeface="Calibri" panose="020F0502020204030204" pitchFamily="34" charset="0"/>
                <a:cs typeface="Calibri" panose="020F0502020204030204" pitchFamily="34" charset="0"/>
              </a:rPr>
              <a:t>de la DTL y la TTL, ambas familias </a:t>
            </a:r>
            <a:r>
              <a:rPr lang="es-ES" sz="1200" dirty="0" smtClean="0">
                <a:latin typeface="Calibri" panose="020F0502020204030204" pitchFamily="34" charset="0"/>
                <a:cs typeface="Calibri" panose="020F0502020204030204" pitchFamily="34" charset="0"/>
              </a:rPr>
              <a:t>pueden </a:t>
            </a:r>
            <a:r>
              <a:rPr lang="es-ES" sz="1200" dirty="0">
                <a:latin typeface="Calibri" panose="020F0502020204030204" pitchFamily="34" charset="0"/>
                <a:cs typeface="Calibri" panose="020F0502020204030204" pitchFamily="34" charset="0"/>
              </a:rPr>
              <a:t>emplearse en el mismo circuito</a:t>
            </a:r>
            <a:r>
              <a:rPr lang="es-ES" sz="1200" dirty="0" smtClean="0">
                <a:latin typeface="Calibri" panose="020F0502020204030204" pitchFamily="34" charset="0"/>
                <a:cs typeface="Calibri" panose="020F0502020204030204" pitchFamily="34" charset="0"/>
              </a:rPr>
              <a:t>.</a:t>
            </a:r>
          </a:p>
          <a:p>
            <a:pPr marL="0" indent="0">
              <a:buNone/>
            </a:pPr>
            <a:r>
              <a:rPr lang="es-ES" sz="1200" dirty="0">
                <a:latin typeface="Calibri" panose="020F0502020204030204" pitchFamily="34" charset="0"/>
                <a:cs typeface="Calibri" panose="020F0502020204030204" pitchFamily="34" charset="0"/>
              </a:rPr>
              <a:t>-La velocidad de </a:t>
            </a:r>
            <a:r>
              <a:rPr lang="es-ES" sz="1200" dirty="0" smtClean="0">
                <a:latin typeface="Calibri" panose="020F0502020204030204" pitchFamily="34" charset="0"/>
                <a:cs typeface="Calibri" panose="020F0502020204030204" pitchFamily="34" charset="0"/>
              </a:rPr>
              <a:t>conmutación </a:t>
            </a:r>
            <a:r>
              <a:rPr lang="es-ES" sz="1200" dirty="0">
                <a:latin typeface="Calibri" panose="020F0502020204030204" pitchFamily="34" charset="0"/>
                <a:cs typeface="Calibri" panose="020F0502020204030204" pitchFamily="34" charset="0"/>
              </a:rPr>
              <a:t>viene fijada por: </a:t>
            </a:r>
          </a:p>
          <a:p>
            <a:pPr marL="0" indent="0">
              <a:buNone/>
            </a:pPr>
            <a:r>
              <a:rPr lang="es-ES" sz="1200" dirty="0">
                <a:latin typeface="Calibri" panose="020F0502020204030204" pitchFamily="34" charset="0"/>
                <a:cs typeface="Calibri" panose="020F0502020204030204" pitchFamily="34" charset="0"/>
              </a:rPr>
              <a:t>1.- La velocidad de los dispositivos</a:t>
            </a:r>
          </a:p>
          <a:p>
            <a:pPr marL="0" indent="0">
              <a:buNone/>
            </a:pPr>
            <a:r>
              <a:rPr lang="es-ES" sz="1200" dirty="0">
                <a:latin typeface="Calibri" panose="020F0502020204030204" pitchFamily="34" charset="0"/>
                <a:cs typeface="Calibri" panose="020F0502020204030204" pitchFamily="34" charset="0"/>
              </a:rPr>
              <a:t>2.- Las constantes de tiempo de los circuito</a:t>
            </a:r>
          </a:p>
        </p:txBody>
      </p:sp>
      <p:pic>
        <p:nvPicPr>
          <p:cNvPr id="4" name="Imagen 3"/>
          <p:cNvPicPr>
            <a:picLocks noChangeAspect="1"/>
          </p:cNvPicPr>
          <p:nvPr/>
        </p:nvPicPr>
        <p:blipFill>
          <a:blip r:embed="rId2"/>
          <a:stretch>
            <a:fillRect/>
          </a:stretch>
        </p:blipFill>
        <p:spPr>
          <a:xfrm>
            <a:off x="3637623" y="3392488"/>
            <a:ext cx="3103562" cy="2325837"/>
          </a:xfrm>
          <a:prstGeom prst="rect">
            <a:avLst/>
          </a:prstGeom>
          <a:effectLst>
            <a:softEdge rad="31750"/>
          </a:effectLst>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604539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us.123rf.com/450wm/naphotos/naphotos1201/naphotos120100136/11823896-circuit-board-technology-backgrou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1222851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149600" y="3032577"/>
            <a:ext cx="5413829" cy="792845"/>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ctr"/>
            <a:r>
              <a:rPr lang="es-ES" sz="2800" b="1" dirty="0" smtClean="0">
                <a:latin typeface="Calibri" panose="020F0502020204030204" pitchFamily="34" charset="0"/>
                <a:cs typeface="Calibri" panose="020F0502020204030204" pitchFamily="34" charset="0"/>
              </a:rPr>
              <a:t>FAN-IN y FAN-OUT</a:t>
            </a:r>
            <a:endParaRPr lang="es-ES" sz="2800" b="1" dirty="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65569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525" y="192310"/>
            <a:ext cx="8911687" cy="1280890"/>
          </a:xfrm>
        </p:spPr>
        <p:txBody>
          <a:bodyPr>
            <a:normAutofit/>
          </a:bodyPr>
          <a:lstStyle/>
          <a:p>
            <a:r>
              <a:rPr lang="es-ES" sz="2800" dirty="0">
                <a:latin typeface="Calibri" panose="020F0502020204030204" pitchFamily="34" charset="0"/>
                <a:cs typeface="Calibri" panose="020F0502020204030204" pitchFamily="34" charset="0"/>
              </a:rPr>
              <a:t>FAN-IN</a:t>
            </a:r>
          </a:p>
        </p:txBody>
      </p:sp>
      <p:sp>
        <p:nvSpPr>
          <p:cNvPr id="3" name="Marcador de contenido 2"/>
          <p:cNvSpPr>
            <a:spLocks noGrp="1"/>
          </p:cNvSpPr>
          <p:nvPr>
            <p:ph idx="1"/>
          </p:nvPr>
        </p:nvSpPr>
        <p:spPr>
          <a:xfrm>
            <a:off x="1678525" y="723900"/>
            <a:ext cx="5814475"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Es el numero de entradas que puede aceptar una compuerta.</a:t>
            </a:r>
            <a:endParaRPr lang="es-ES" sz="1200" dirty="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Aunque ni existe una limitante en cuanto al FAN.IN de una compuerta, solo se obtienen modelos con un determinado numero de entradas.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Si se requiere utilizar una compuerta con un FAN-IN que no se encuentra comercialmente, es necesario utilizar varias compuertas comerciales para construirlo </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0" y="2004790"/>
            <a:ext cx="2305050" cy="1152525"/>
          </a:xfrm>
          <a:prstGeom prst="rect">
            <a:avLst/>
          </a:prstGeom>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039990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59206" y="185960"/>
            <a:ext cx="8911687" cy="1280890"/>
          </a:xfrm>
        </p:spPr>
        <p:txBody>
          <a:bodyPr>
            <a:normAutofit/>
          </a:bodyPr>
          <a:lstStyle/>
          <a:p>
            <a:r>
              <a:rPr lang="es-ES" sz="2800" dirty="0">
                <a:latin typeface="Calibri" panose="020F0502020204030204" pitchFamily="34" charset="0"/>
                <a:cs typeface="Calibri" panose="020F0502020204030204" pitchFamily="34" charset="0"/>
              </a:rPr>
              <a:t>FAN-OUT</a:t>
            </a:r>
          </a:p>
        </p:txBody>
      </p:sp>
      <p:sp>
        <p:nvSpPr>
          <p:cNvPr id="3" name="Marcador de contenido 2"/>
          <p:cNvSpPr>
            <a:spLocks noGrp="1"/>
          </p:cNvSpPr>
          <p:nvPr>
            <p:ph idx="1"/>
          </p:nvPr>
        </p:nvSpPr>
        <p:spPr>
          <a:xfrm>
            <a:off x="1659206" y="685800"/>
            <a:ext cx="5789344" cy="3777622"/>
          </a:xfrm>
        </p:spPr>
        <p:txBody>
          <a:bodyPr>
            <a:normAutofit fontScale="85000" lnSpcReduction="10000"/>
          </a:bodyPr>
          <a:lstStyle/>
          <a:p>
            <a:pPr marL="0" indent="0">
              <a:buNone/>
            </a:pPr>
            <a:r>
              <a:rPr lang="es-ES" sz="1200" dirty="0" smtClean="0">
                <a:latin typeface="Calibri" panose="020F0502020204030204" pitchFamily="34" charset="0"/>
                <a:cs typeface="Calibri" panose="020F0502020204030204" pitchFamily="34" charset="0"/>
              </a:rPr>
              <a:t>El </a:t>
            </a:r>
            <a:r>
              <a:rPr lang="es-ES" sz="1200" dirty="0">
                <a:latin typeface="Calibri" panose="020F0502020204030204" pitchFamily="34" charset="0"/>
                <a:cs typeface="Calibri" panose="020F0502020204030204" pitchFamily="34" charset="0"/>
              </a:rPr>
              <a:t>FAN-OUT de una puerta </a:t>
            </a:r>
            <a:r>
              <a:rPr lang="es-ES" sz="1200" dirty="0" smtClean="0">
                <a:latin typeface="Calibri" panose="020F0502020204030204" pitchFamily="34" charset="0"/>
                <a:cs typeface="Calibri" panose="020F0502020204030204" pitchFamily="34" charset="0"/>
              </a:rPr>
              <a:t>lógica </a:t>
            </a:r>
            <a:r>
              <a:rPr lang="es-ES" sz="1200" dirty="0">
                <a:latin typeface="Calibri" panose="020F0502020204030204" pitchFamily="34" charset="0"/>
                <a:cs typeface="Calibri" panose="020F0502020204030204" pitchFamily="34" charset="0"/>
              </a:rPr>
              <a:t>es el numero </a:t>
            </a:r>
            <a:r>
              <a:rPr lang="es-ES" sz="1200" dirty="0" smtClean="0">
                <a:latin typeface="Calibri" panose="020F0502020204030204" pitchFamily="34" charset="0"/>
                <a:cs typeface="Calibri" panose="020F0502020204030204" pitchFamily="34" charset="0"/>
              </a:rPr>
              <a:t>máximo </a:t>
            </a:r>
            <a:r>
              <a:rPr lang="es-ES" sz="1200" dirty="0">
                <a:latin typeface="Calibri" panose="020F0502020204030204" pitchFamily="34" charset="0"/>
                <a:cs typeface="Calibri" panose="020F0502020204030204" pitchFamily="34" charset="0"/>
              </a:rPr>
              <a:t>de entradas de un CI de la misma familia, que se pueden conectar a la salida de una puerta y </a:t>
            </a:r>
            <a:r>
              <a:rPr lang="es-ES" sz="1200" dirty="0" smtClean="0">
                <a:latin typeface="Calibri" panose="020F0502020204030204" pitchFamily="34" charset="0"/>
                <a:cs typeface="Calibri" panose="020F0502020204030204" pitchFamily="34" charset="0"/>
              </a:rPr>
              <a:t>todavía </a:t>
            </a:r>
            <a:r>
              <a:rPr lang="es-ES" sz="1200" dirty="0">
                <a:latin typeface="Calibri" panose="020F0502020204030204" pitchFamily="34" charset="0"/>
                <a:cs typeface="Calibri" panose="020F0502020204030204" pitchFamily="34" charset="0"/>
              </a:rPr>
              <a:t>mantienen los niveles de voltaje de salida dentro de los limites especificados.</a:t>
            </a:r>
          </a:p>
          <a:p>
            <a:pPr marL="0" indent="0">
              <a:buNone/>
            </a:pPr>
            <a:r>
              <a:rPr lang="es-ES" sz="1200" dirty="0">
                <a:latin typeface="Calibri" panose="020F0502020204030204" pitchFamily="34" charset="0"/>
                <a:cs typeface="Calibri" panose="020F0502020204030204" pitchFamily="34" charset="0"/>
              </a:rPr>
              <a:t>El </a:t>
            </a:r>
            <a:r>
              <a:rPr lang="es-ES" sz="1200" dirty="0" smtClean="0">
                <a:latin typeface="Calibri" panose="020F0502020204030204" pitchFamily="34" charset="0"/>
                <a:cs typeface="Calibri" panose="020F0502020204030204" pitchFamily="34" charset="0"/>
              </a:rPr>
              <a:t>parámetro </a:t>
            </a:r>
            <a:r>
              <a:rPr lang="es-ES" sz="1200" dirty="0">
                <a:latin typeface="Calibri" panose="020F0502020204030204" pitchFamily="34" charset="0"/>
                <a:cs typeface="Calibri" panose="020F0502020204030204" pitchFamily="34" charset="0"/>
              </a:rPr>
              <a:t>de FAN-OUT se asocia con la </a:t>
            </a:r>
            <a:r>
              <a:rPr lang="es-ES" sz="1200" dirty="0" smtClean="0">
                <a:latin typeface="Calibri" panose="020F0502020204030204" pitchFamily="34" charset="0"/>
                <a:cs typeface="Calibri" panose="020F0502020204030204" pitchFamily="34" charset="0"/>
              </a:rPr>
              <a:t>tecnología </a:t>
            </a:r>
            <a:r>
              <a:rPr lang="es-ES" sz="1200" dirty="0">
                <a:latin typeface="Calibri" panose="020F0502020204030204" pitchFamily="34" charset="0"/>
                <a:cs typeface="Calibri" panose="020F0502020204030204" pitchFamily="34" charset="0"/>
              </a:rPr>
              <a:t>TTL.</a:t>
            </a:r>
          </a:p>
          <a:p>
            <a:pPr marL="0" indent="0">
              <a:buNone/>
            </a:pPr>
            <a:r>
              <a:rPr lang="es-ES" sz="1200" dirty="0">
                <a:latin typeface="Calibri" panose="020F0502020204030204" pitchFamily="34" charset="0"/>
                <a:cs typeface="Calibri" panose="020F0502020204030204" pitchFamily="34" charset="0"/>
              </a:rPr>
              <a:t>Los circuitos CMOS tienen muy alta impedancia, por lo tanto el FAN-OUT de los CMOS es muy alto, pero depende la frecuencia por los efectos de </a:t>
            </a:r>
            <a:r>
              <a:rPr lang="es-ES" sz="1200" dirty="0" smtClean="0">
                <a:latin typeface="Calibri" panose="020F0502020204030204" pitchFamily="34" charset="0"/>
                <a:cs typeface="Calibri" panose="020F0502020204030204" pitchFamily="34" charset="0"/>
              </a:rPr>
              <a:t>capacitancia.</a:t>
            </a:r>
            <a:r>
              <a:rPr lang="es-ES" sz="1200" dirty="0">
                <a:latin typeface="Calibri" panose="020F0502020204030204" pitchFamily="34" charset="0"/>
                <a:cs typeface="Calibri" panose="020F0502020204030204" pitchFamily="34" charset="0"/>
              </a:rPr>
              <a:t> </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Siendo que menos puertas de carga, mayor es la frecuencia de funcionamiento.</a:t>
            </a:r>
          </a:p>
          <a:p>
            <a:pPr marL="0" indent="0">
              <a:buNone/>
            </a:pPr>
            <a:r>
              <a:rPr lang="es-ES" sz="1200" b="1" u="sng" dirty="0" smtClean="0">
                <a:latin typeface="Calibri" panose="020F0502020204030204" pitchFamily="34" charset="0"/>
                <a:cs typeface="Calibri" panose="020F0502020204030204" pitchFamily="34" charset="0"/>
              </a:rPr>
              <a:t>Si se exceden los limites de FAN-OUT</a:t>
            </a: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-Aumenta el voltaje en salida para el estado bajo, y con ello un posible  error en la detección del estado lógico.</a:t>
            </a:r>
          </a:p>
          <a:p>
            <a:pPr marL="0" indent="0">
              <a:buNone/>
            </a:pPr>
            <a:r>
              <a:rPr lang="es-ES" sz="1200" dirty="0" smtClean="0">
                <a:latin typeface="Calibri" panose="020F0502020204030204" pitchFamily="34" charset="0"/>
                <a:cs typeface="Calibri" panose="020F0502020204030204" pitchFamily="34" charset="0"/>
              </a:rPr>
              <a:t>-Disminuye el voltaje en la salida para el estado alto, y con ello un posible error en la detección del estado lógico.</a:t>
            </a:r>
          </a:p>
          <a:p>
            <a:pPr marL="0" indent="0">
              <a:buNone/>
            </a:pPr>
            <a:r>
              <a:rPr lang="es-ES" sz="1200" dirty="0" smtClean="0">
                <a:latin typeface="Calibri" panose="020F0502020204030204" pitchFamily="34" charset="0"/>
                <a:cs typeface="Calibri" panose="020F0502020204030204" pitchFamily="34" charset="0"/>
              </a:rPr>
              <a:t>-Aumento en la temperatura y posible destrucción del CI</a:t>
            </a:r>
          </a:p>
          <a:p>
            <a:pPr marL="0" indent="0">
              <a:buNone/>
            </a:pPr>
            <a:r>
              <a:rPr lang="es-ES" sz="1200" dirty="0" smtClean="0">
                <a:latin typeface="Calibri" panose="020F0502020204030204" pitchFamily="34" charset="0"/>
                <a:cs typeface="Calibri" panose="020F0502020204030204" pitchFamily="34" charset="0"/>
              </a:rPr>
              <a:t>-Aumento del retardo de propagación</a:t>
            </a:r>
          </a:p>
          <a:p>
            <a:pPr marL="0" indent="0">
              <a:buNone/>
            </a:pPr>
            <a:r>
              <a:rPr lang="es-ES" sz="1200" b="1" u="sng" dirty="0" smtClean="0">
                <a:latin typeface="Calibri" panose="020F0502020204030204" pitchFamily="34" charset="0"/>
                <a:cs typeface="Calibri" panose="020F0502020204030204" pitchFamily="34" charset="0"/>
              </a:rPr>
              <a:t>Limitaciones eléctricas.</a:t>
            </a:r>
          </a:p>
          <a:p>
            <a:pPr marL="0" indent="0">
              <a:buNone/>
            </a:pPr>
            <a:r>
              <a:rPr lang="es-ES" sz="1200" dirty="0" smtClean="0">
                <a:latin typeface="Calibri" panose="020F0502020204030204" pitchFamily="34" charset="0"/>
                <a:cs typeface="Calibri" panose="020F0502020204030204" pitchFamily="34" charset="0"/>
              </a:rPr>
              <a:t>-Los dispositivos en la misma familia lógica tienen las mismas características eléctricas.</a:t>
            </a:r>
          </a:p>
          <a:p>
            <a:pPr marL="0" indent="0">
              <a:buNone/>
            </a:pPr>
            <a:r>
              <a:rPr lang="es-ES" sz="1200" dirty="0" smtClean="0">
                <a:latin typeface="Calibri" panose="020F0502020204030204" pitchFamily="34" charset="0"/>
                <a:cs typeface="Calibri" panose="020F0502020204030204" pitchFamily="34" charset="0"/>
              </a:rPr>
              <a:t>-Los dispositivos en diferentes familias lógicas a menudo tienen diferentes características eléctricas.</a:t>
            </a: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r="32739"/>
          <a:stretch/>
        </p:blipFill>
        <p:spPr>
          <a:xfrm>
            <a:off x="6389156" y="2667328"/>
            <a:ext cx="4638937" cy="2067333"/>
          </a:xfrm>
          <a:prstGeom prst="rect">
            <a:avLst/>
          </a:prstGeom>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4129562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ueof.com/wp-content/uploads/2011/04/Fotograf%C3%ADa-digita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79143" y="3634940"/>
            <a:ext cx="3679902" cy="1003968"/>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s-ES" sz="2800" b="1" dirty="0">
                <a:latin typeface="Calibri" panose="020F0502020204030204" pitchFamily="34" charset="0"/>
                <a:cs typeface="Calibri" panose="020F0502020204030204" pitchFamily="34" charset="0"/>
              </a:rPr>
              <a:t>Escalas de integración:</a:t>
            </a:r>
            <a:br>
              <a:rPr lang="es-ES" sz="2800" b="1" dirty="0">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SSI,MSI, LSI, VLSI, ULSI</a:t>
            </a:r>
            <a:endParaRPr lang="es-ES" sz="2800" b="1" dirty="0"/>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82649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256" y="18596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Escalas de integración:</a:t>
            </a:r>
            <a:r>
              <a:rPr lang="es-ES" sz="2800" dirty="0">
                <a:latin typeface="Calibri" panose="020F0502020204030204" pitchFamily="34" charset="0"/>
                <a:cs typeface="Calibri" panose="020F0502020204030204" pitchFamily="34" charset="0"/>
              </a:rPr>
              <a:t/>
            </a:r>
            <a:br>
              <a:rPr lang="es-ES" sz="2800" dirty="0">
                <a:latin typeface="Calibri" panose="020F0502020204030204" pitchFamily="34" charset="0"/>
                <a:cs typeface="Calibri" panose="020F0502020204030204" pitchFamily="34" charset="0"/>
              </a:rPr>
            </a:br>
            <a:r>
              <a:rPr lang="es-ES" sz="2800" dirty="0" smtClean="0">
                <a:latin typeface="Calibri" panose="020F0502020204030204" pitchFamily="34" charset="0"/>
                <a:cs typeface="Calibri" panose="020F0502020204030204" pitchFamily="34" charset="0"/>
              </a:rPr>
              <a:t>SSI,MSI, LSI, VLSI, ULSI</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78256" y="1466850"/>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Los CI se pueden clasificar según su nivel de integración o complejidad (numero de pertas que contiene).</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stretch>
            <a:fillRect/>
          </a:stretch>
        </p:blipFill>
        <p:spPr>
          <a:xfrm>
            <a:off x="3733800" y="1839994"/>
            <a:ext cx="5363495" cy="2097006"/>
          </a:xfrm>
          <a:prstGeom prst="rect">
            <a:avLst/>
          </a:prstGeom>
        </p:spPr>
      </p:pic>
      <p:sp>
        <p:nvSpPr>
          <p:cNvPr id="5" name="CuadroTexto 4"/>
          <p:cNvSpPr txBox="1"/>
          <p:nvPr/>
        </p:nvSpPr>
        <p:spPr>
          <a:xfrm>
            <a:off x="1640156" y="4524712"/>
            <a:ext cx="8911687" cy="830997"/>
          </a:xfrm>
          <a:prstGeom prst="rect">
            <a:avLst/>
          </a:prstGeom>
          <a:noFill/>
        </p:spPr>
        <p:txBody>
          <a:bodyPr wrap="square" rtlCol="0">
            <a:spAutoFit/>
          </a:bodyPr>
          <a:lstStyle/>
          <a:p>
            <a:r>
              <a:rPr lang="es-ES" sz="1200" dirty="0" smtClean="0">
                <a:latin typeface="Calibri" panose="020F0502020204030204" pitchFamily="34" charset="0"/>
                <a:cs typeface="Calibri" panose="020F0502020204030204" pitchFamily="34" charset="0"/>
              </a:rPr>
              <a:t>En los sistemas digitales modernos se utilizan algunos MSI y muchos LSI, VLSI,VLSI y GLS y realizan funciones que antes requerían bastantes circuitos impresos llenos de chips SSI.</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Sin embargo, circuitos SSI son aun utilizados para conectar circuitos de mayor integración entre sí, por lo que es importante entender como analizar, diseñar, probar y poner en funcionamiento los CI combinados.</a:t>
            </a:r>
            <a:endParaRPr lang="es-ES" sz="1200" dirty="0">
              <a:latin typeface="Calibri" panose="020F0502020204030204" pitchFamily="34" charset="0"/>
              <a:cs typeface="Calibri" panose="020F0502020204030204" pitchFamily="34" charset="0"/>
            </a:endParaRPr>
          </a:p>
        </p:txBody>
      </p:sp>
      <p:pic>
        <p:nvPicPr>
          <p:cNvPr id="6" name="Imagen 5"/>
          <p:cNvPicPr>
            <a:picLocks noChangeAspect="1"/>
          </p:cNvPicPr>
          <p:nvPr/>
        </p:nvPicPr>
        <p:blipFill>
          <a:blip r:embed="rId3"/>
          <a:stretch>
            <a:fillRect/>
          </a:stretch>
        </p:blipFill>
        <p:spPr>
          <a:xfrm>
            <a:off x="3733801" y="4190999"/>
            <a:ext cx="4449506" cy="222475"/>
          </a:xfrm>
          <a:prstGeom prst="rect">
            <a:avLst/>
          </a:prstGeom>
        </p:spPr>
      </p:pic>
      <p:grpSp>
        <p:nvGrpSpPr>
          <p:cNvPr id="7" name="Grupo 6"/>
          <p:cNvGrpSpPr/>
          <p:nvPr/>
        </p:nvGrpSpPr>
        <p:grpSpPr>
          <a:xfrm>
            <a:off x="10379242" y="131337"/>
            <a:ext cx="1520137" cy="423905"/>
            <a:chOff x="10379242" y="131337"/>
            <a:chExt cx="1520137" cy="423905"/>
          </a:xfrm>
        </p:grpSpPr>
        <p:sp>
          <p:nvSpPr>
            <p:cNvPr id="8" name="Botón de acción: Inicio 7">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Botón de acción: Personalizar 8">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10" name="Botón de acción: Volver 9">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5597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2.bp.blogspot.com/-QbXxwHjLdB4/UIrhSPxg5JI/AAAAAAAAACY/e_Qr63sRK3I/s1600/IMG_0150.JPG"/>
          <p:cNvPicPr>
            <a:picLocks noChangeAspect="1" noChangeArrowheads="1"/>
          </p:cNvPicPr>
          <p:nvPr/>
        </p:nvPicPr>
        <p:blipFill rotWithShape="1">
          <a:blip r:embed="rId2">
            <a:extLst>
              <a:ext uri="{28A0092B-C50C-407E-A947-70E740481C1C}">
                <a14:useLocalDpi xmlns:a14="http://schemas.microsoft.com/office/drawing/2010/main" val="0"/>
              </a:ext>
            </a:extLst>
          </a:blip>
          <a:srcRect t="3666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28152" y="388136"/>
            <a:ext cx="3984855" cy="998213"/>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s-ES" sz="2800" b="1" dirty="0">
                <a:latin typeface="Calibri" panose="020F0502020204030204" pitchFamily="34" charset="0"/>
                <a:cs typeface="Calibri" panose="020F0502020204030204" pitchFamily="34" charset="0"/>
              </a:rPr>
              <a:t>Dispositivos de 3 estados:</a:t>
            </a:r>
            <a:br>
              <a:rPr lang="es-ES" sz="2800" b="1" dirty="0">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TRI-STATE LOGIC DEVICES</a:t>
            </a:r>
            <a:endParaRPr lang="es-ES" sz="2800" b="1" dirty="0"/>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72309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0156" y="186792"/>
            <a:ext cx="8911687" cy="1280890"/>
          </a:xfrm>
        </p:spPr>
        <p:txBody>
          <a:bodyPr>
            <a:normAutofit/>
          </a:bodyPr>
          <a:lstStyle/>
          <a:p>
            <a:r>
              <a:rPr lang="es-ES" sz="2800" dirty="0" smtClean="0">
                <a:latin typeface="Calibri" panose="020F0502020204030204" pitchFamily="34" charset="0"/>
                <a:cs typeface="Calibri" panose="020F0502020204030204" pitchFamily="34" charset="0"/>
              </a:rPr>
              <a:t>Dispositivos de 3 estados:</a:t>
            </a:r>
            <a:r>
              <a:rPr lang="es-ES" sz="2800" dirty="0">
                <a:latin typeface="Calibri" panose="020F0502020204030204" pitchFamily="34" charset="0"/>
                <a:cs typeface="Calibri" panose="020F0502020204030204" pitchFamily="34" charset="0"/>
              </a:rPr>
              <a:t/>
            </a:r>
            <a:br>
              <a:rPr lang="es-ES" sz="2800" dirty="0">
                <a:latin typeface="Calibri" panose="020F0502020204030204" pitchFamily="34" charset="0"/>
                <a:cs typeface="Calibri" panose="020F0502020204030204" pitchFamily="34" charset="0"/>
              </a:rPr>
            </a:br>
            <a:r>
              <a:rPr lang="es-ES" sz="2800" dirty="0">
                <a:latin typeface="Calibri" panose="020F0502020204030204" pitchFamily="34" charset="0"/>
                <a:cs typeface="Calibri" panose="020F0502020204030204" pitchFamily="34" charset="0"/>
              </a:rPr>
              <a:t>TRI-STATE LOGIC DEVICES</a:t>
            </a:r>
          </a:p>
        </p:txBody>
      </p:sp>
      <p:sp>
        <p:nvSpPr>
          <p:cNvPr id="3" name="Marcador de contenido 2"/>
          <p:cNvSpPr>
            <a:spLocks noGrp="1"/>
          </p:cNvSpPr>
          <p:nvPr>
            <p:ph idx="1"/>
          </p:nvPr>
        </p:nvSpPr>
        <p:spPr>
          <a:xfrm>
            <a:off x="1640156" y="1278932"/>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Esta es otro tipo de salida, esta dispone de un “tercer estado” a demás de los niveles lógicos bajo y alto: </a:t>
            </a:r>
            <a:r>
              <a:rPr lang="es-ES" sz="1200" b="1" u="sng" dirty="0" smtClean="0">
                <a:latin typeface="Calibri" panose="020F0502020204030204" pitchFamily="34" charset="0"/>
                <a:cs typeface="Calibri" panose="020F0502020204030204" pitchFamily="34" charset="0"/>
              </a:rPr>
              <a:t>“Estado de una alta impedancia”</a:t>
            </a:r>
            <a:r>
              <a:rPr lang="es-ES" sz="1200" dirty="0" smtClean="0">
                <a:latin typeface="Calibri" panose="020F0502020204030204" pitchFamily="34" charset="0"/>
                <a:cs typeface="Calibri" panose="020F0502020204030204" pitchFamily="34" charset="0"/>
              </a:rPr>
              <a:t> (Hi-Z)</a:t>
            </a:r>
          </a:p>
          <a:p>
            <a:pPr marL="0" indent="0">
              <a:buNone/>
            </a:pPr>
            <a:r>
              <a:rPr lang="es-ES" sz="1200" dirty="0" smtClean="0">
                <a:latin typeface="Calibri" panose="020F0502020204030204" pitchFamily="34" charset="0"/>
                <a:cs typeface="Calibri" panose="020F0502020204030204" pitchFamily="34" charset="0"/>
              </a:rPr>
              <a:t>Este 3er estado no tiene sentido lógico y se hace visible a través de una entrada especial de habilitación, habitualmente llamada D (</a:t>
            </a:r>
            <a:r>
              <a:rPr lang="en-US" sz="1200" dirty="0" smtClean="0">
                <a:latin typeface="Calibri" panose="020F0502020204030204" pitchFamily="34" charset="0"/>
                <a:cs typeface="Calibri" panose="020F0502020204030204" pitchFamily="34" charset="0"/>
              </a:rPr>
              <a:t>enable</a:t>
            </a:r>
            <a:r>
              <a:rPr lang="es-ES" sz="1200" dirty="0" smtClean="0">
                <a:latin typeface="Calibri" panose="020F0502020204030204" pitchFamily="34" charset="0"/>
                <a:cs typeface="Calibri" panose="020F0502020204030204" pitchFamily="34" charset="0"/>
              </a:rPr>
              <a:t>) (o Ē, si es creativa en nivel bajo).</a:t>
            </a:r>
          </a:p>
          <a:p>
            <a:pPr marL="0" indent="0">
              <a:buNone/>
            </a:pPr>
            <a:r>
              <a:rPr lang="es-ES" sz="1200" dirty="0" smtClean="0">
                <a:latin typeface="Calibri" panose="020F0502020204030204" pitchFamily="34" charset="0"/>
                <a:cs typeface="Calibri" panose="020F0502020204030204" pitchFamily="34" charset="0"/>
              </a:rPr>
              <a:t>Cuando esta entrada esta  activa, la salida se comporta como si fuera una salida totem-pole en funcionamiento normal, fijando un estado lógico valido.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Con la apertura de ambas llaves electrónicas de la salida totem-pole se produce un caso contrario ofreciendo muy alta impedancia a los efectos de otro circuito externo que este conectado a esta salida.</a:t>
            </a:r>
          </a:p>
          <a:p>
            <a:pPr marL="0" indent="0">
              <a:buNone/>
            </a:pPr>
            <a:r>
              <a:rPr lang="es-ES" sz="1200" dirty="0" smtClean="0">
                <a:latin typeface="Calibri" panose="020F0502020204030204" pitchFamily="34" charset="0"/>
                <a:cs typeface="Calibri" panose="020F0502020204030204" pitchFamily="34" charset="0"/>
              </a:rPr>
              <a:t>Una salida </a:t>
            </a:r>
            <a:r>
              <a:rPr lang="en-US" sz="1200" dirty="0" smtClean="0">
                <a:latin typeface="Calibri" panose="020F0502020204030204" pitchFamily="34" charset="0"/>
                <a:cs typeface="Calibri" panose="020F0502020204030204" pitchFamily="34" charset="0"/>
              </a:rPr>
              <a:t>tri-state</a:t>
            </a:r>
            <a:r>
              <a:rPr lang="es-ES" sz="1200" dirty="0" smtClean="0">
                <a:latin typeface="Calibri" panose="020F0502020204030204" pitchFamily="34" charset="0"/>
                <a:cs typeface="Calibri" panose="020F0502020204030204" pitchFamily="34" charset="0"/>
              </a:rPr>
              <a:t>  se suele simbolizar con un triangulo invertido sobre ella.</a:t>
            </a:r>
          </a:p>
          <a:p>
            <a:pPr marL="0" indent="0">
              <a:buNone/>
            </a:pPr>
            <a:r>
              <a:rPr lang="es-ES" sz="1200" dirty="0" smtClean="0">
                <a:latin typeface="Calibri" panose="020F0502020204030204" pitchFamily="34" charset="0"/>
                <a:cs typeface="Calibri" panose="020F0502020204030204" pitchFamily="34" charset="0"/>
              </a:rPr>
              <a:t>-Se suelen utilizar en buses de datos.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-Pueden servir con entradas o salidas en microprocesadores.</a:t>
            </a:r>
            <a:endParaRPr lang="es-ES" sz="1200" dirty="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10242" name="Picture 2" descr="http://upload.wikimedia.org/wikipedia/commons/3/38/Arduino_Uno_-_R3.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3167" r="96667">
                        <a14:foregroundMark x1="7000" y1="59667" x2="7000" y2="59667"/>
                        <a14:foregroundMark x1="6000" y1="52333" x2="60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6941956" y="3001394"/>
            <a:ext cx="3856606" cy="385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80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descr="http://blog.make-a-tronik.com/wp-content/uploads/2014/05/intel_chip-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9173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4789731" y="2061024"/>
            <a:ext cx="2539514" cy="528978"/>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s-ES" sz="2800" b="1" dirty="0" smtClean="0">
                <a:latin typeface="Calibri" panose="020F0502020204030204" pitchFamily="34" charset="0"/>
                <a:cs typeface="Calibri" panose="020F0502020204030204" pitchFamily="34" charset="0"/>
              </a:rPr>
              <a:t>LEY DE MOORE</a:t>
            </a:r>
            <a:endParaRPr lang="es-ES" sz="2800" b="1" dirty="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419376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669184" y="174167"/>
            <a:ext cx="8911687" cy="1280890"/>
          </a:xfrm>
        </p:spPr>
        <p:txBody>
          <a:bodyPr>
            <a:normAutofit/>
          </a:bodyPr>
          <a:lstStyle/>
          <a:p>
            <a:r>
              <a:rPr lang="es-ES" sz="2800" dirty="0" smtClean="0">
                <a:latin typeface="Calibri" panose="020F0502020204030204" pitchFamily="34" charset="0"/>
                <a:cs typeface="Calibri" panose="020F0502020204030204" pitchFamily="34" charset="0"/>
              </a:rPr>
              <a:t>Ley de </a:t>
            </a:r>
            <a:r>
              <a:rPr lang="es-ES" sz="2800" dirty="0">
                <a:latin typeface="Calibri" panose="020F0502020204030204" pitchFamily="34" charset="0"/>
                <a:cs typeface="Calibri" panose="020F0502020204030204" pitchFamily="34" charset="0"/>
              </a:rPr>
              <a:t>M</a:t>
            </a:r>
            <a:r>
              <a:rPr lang="es-ES" sz="2800" dirty="0" smtClean="0">
                <a:latin typeface="Calibri" panose="020F0502020204030204" pitchFamily="34" charset="0"/>
                <a:cs typeface="Calibri" panose="020F0502020204030204" pitchFamily="34" charset="0"/>
              </a:rPr>
              <a:t>oore</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65471" y="742042"/>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Es la que en 1965, Gordon Moore(Co-Fundador en 1968 de la compañía Intel ) afirmo que el número de transistores por centímetro cuadrado en un CI se duplicaba cada año y que la tendencia continuaría durante las siguientes 2 décadas.</a:t>
            </a:r>
          </a:p>
          <a:p>
            <a:pPr marL="0" indent="0">
              <a:buNone/>
            </a:pPr>
            <a:r>
              <a:rPr lang="es-ES" sz="1200" dirty="0" smtClean="0">
                <a:latin typeface="Calibri" panose="020F0502020204030204" pitchFamily="34" charset="0"/>
                <a:cs typeface="Calibri" panose="020F0502020204030204" pitchFamily="34" charset="0"/>
              </a:rPr>
              <a:t>Más tarde, en 1975, modificó su propia afirmación y predijo que el ritmo bajaría, y que la densidad de transistores se duplicaría aproximadamente cada 18 meses.</a:t>
            </a:r>
          </a:p>
          <a:p>
            <a:pPr marL="0" indent="0">
              <a:buNone/>
            </a:pPr>
            <a:r>
              <a:rPr lang="es-ES" sz="1200" b="1" dirty="0" smtClean="0">
                <a:latin typeface="Calibri" panose="020F0502020204030204" pitchFamily="34" charset="0"/>
                <a:cs typeface="Calibri" panose="020F0502020204030204" pitchFamily="34" charset="0"/>
              </a:rPr>
              <a:t>Concluyendo: </a:t>
            </a:r>
            <a:r>
              <a:rPr lang="es-ES" sz="1200" dirty="0" smtClean="0">
                <a:latin typeface="Calibri" panose="020F0502020204030204" pitchFamily="34" charset="0"/>
                <a:cs typeface="Calibri" panose="020F0502020204030204" pitchFamily="34" charset="0"/>
              </a:rPr>
              <a:t>La progresión de crecimiento exponencial de la densidad de transistores, o sea el duplicar la capacidad de los microprocesadores cada año y medio, es lo que consideramos actualmente como la ley de Moore.</a:t>
            </a:r>
          </a:p>
          <a:p>
            <a:pPr marL="0" indent="0">
              <a:buNone/>
            </a:pPr>
            <a:r>
              <a:rPr lang="es-ES" sz="1200" dirty="0" smtClean="0">
                <a:latin typeface="Calibri" panose="020F0502020204030204" pitchFamily="34" charset="0"/>
                <a:cs typeface="Calibri" panose="020F0502020204030204" pitchFamily="34" charset="0"/>
              </a:rPr>
              <a:t>En 2005 se cumplieron 40 años de la ley de Moore y la industria de la microelectrónica considera que seguirá siendo valida al menos 20 años mas.</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rotWithShape="1">
          <a:blip r:embed="rId2"/>
          <a:srcRect r="1860"/>
          <a:stretch/>
        </p:blipFill>
        <p:spPr>
          <a:xfrm>
            <a:off x="9060431" y="2630853"/>
            <a:ext cx="2633752" cy="2456686"/>
          </a:xfrm>
          <a:prstGeom prst="rect">
            <a:avLst/>
          </a:prstGeom>
          <a:ln>
            <a:noFill/>
          </a:ln>
          <a:effectLst>
            <a:outerShdw blurRad="292100" dist="139700" dir="2700000" algn="tl" rotWithShape="0">
              <a:srgbClr val="333333">
                <a:alpha val="65000"/>
              </a:srgbClr>
            </a:outerShdw>
          </a:effectLst>
        </p:spPr>
      </p:pic>
      <p:pic>
        <p:nvPicPr>
          <p:cNvPr id="5" name="Imagen 4"/>
          <p:cNvPicPr>
            <a:picLocks noChangeAspect="1"/>
          </p:cNvPicPr>
          <p:nvPr/>
        </p:nvPicPr>
        <p:blipFill>
          <a:blip r:embed="rId3"/>
          <a:stretch>
            <a:fillRect/>
          </a:stretch>
        </p:blipFill>
        <p:spPr>
          <a:xfrm>
            <a:off x="2394857" y="2598143"/>
            <a:ext cx="6120376" cy="3627578"/>
          </a:xfrm>
          <a:prstGeom prst="rect">
            <a:avLst/>
          </a:prstGeom>
          <a:ln>
            <a:noFill/>
          </a:ln>
          <a:effectLst>
            <a:outerShdw blurRad="292100" dist="139700" dir="2700000" algn="tl" rotWithShape="0">
              <a:srgbClr val="333333">
                <a:alpha val="65000"/>
              </a:srgbClr>
            </a:outerShdw>
          </a:effectLst>
        </p:spPr>
      </p:pic>
      <p:grpSp>
        <p:nvGrpSpPr>
          <p:cNvPr id="6" name="Grupo 5"/>
          <p:cNvGrpSpPr/>
          <p:nvPr/>
        </p:nvGrpSpPr>
        <p:grpSpPr>
          <a:xfrm>
            <a:off x="10379242" y="131337"/>
            <a:ext cx="1520137" cy="423905"/>
            <a:chOff x="10379242" y="131337"/>
            <a:chExt cx="1520137" cy="423905"/>
          </a:xfrm>
        </p:grpSpPr>
        <p:sp>
          <p:nvSpPr>
            <p:cNvPr id="7" name="Botón de acción: Inicio 6">
              <a:hlinkClick r:id="rId4" action="ppaction://hlinksldjump" highlightClick="1">
                <a:snd r:embed="rId5" name="click.wav"/>
              </a:hlinkClick>
              <a:hlinkHover r:id="" action="ppaction://noaction">
                <a:snd r:embed="rId5"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Personalizar 7">
              <a:hlinkClick r:id="" action="ppaction://hlinkshowjump?jump=endshow" highlightClick="1">
                <a:snd r:embed="rId5" name="click.wav"/>
              </a:hlinkClick>
              <a:hlinkHover r:id="" action="ppaction://noaction">
                <a:snd r:embed="rId5"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9" name="Botón de acción: Volver 8">
              <a:hlinkClick r:id="" action="ppaction://hlinkshowjump?jump=lastslideviewed" highlightClick="1">
                <a:snd r:embed="rId5" name="click.wav"/>
              </a:hlinkClick>
              <a:hlinkHover r:id="" action="ppaction://noaction">
                <a:snd r:embed="rId5"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581060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descr="http://www.ems007.com/articlefiles/69453-smt007_esdco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62231" y="5298119"/>
            <a:ext cx="6658001" cy="1280890"/>
          </a:xfr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s-ES" sz="2800" b="1" dirty="0">
                <a:latin typeface="Calibri" panose="020F0502020204030204" pitchFamily="34" charset="0"/>
                <a:cs typeface="Calibri" panose="020F0502020204030204" pitchFamily="34" charset="0"/>
              </a:rPr>
              <a:t>Medidas preventivas para evitar daños de circuitos integrados</a:t>
            </a:r>
            <a:endParaRPr lang="es-ES" sz="2800" b="1" dirty="0"/>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96520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98255" y="174171"/>
            <a:ext cx="8911687" cy="1280890"/>
          </a:xfrm>
        </p:spPr>
        <p:txBody>
          <a:bodyPr>
            <a:normAutofit/>
          </a:bodyPr>
          <a:lstStyle/>
          <a:p>
            <a:r>
              <a:rPr lang="es-ES" sz="2800" dirty="0" smtClean="0">
                <a:latin typeface="Calibri" panose="020F0502020204030204" pitchFamily="34" charset="0"/>
                <a:cs typeface="Calibri" panose="020F0502020204030204" pitchFamily="34" charset="0"/>
              </a:rPr>
              <a:t>Características de la familia Lógica ECL</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98255" y="814616"/>
            <a:ext cx="7977188" cy="3777622"/>
          </a:xfrm>
        </p:spPr>
        <p:txBody>
          <a:bodyPr>
            <a:normAutofit/>
          </a:bodyPr>
          <a:lstStyle/>
          <a:p>
            <a:pPr marL="0" indent="0">
              <a:buNone/>
            </a:pPr>
            <a:r>
              <a:rPr lang="es-ES" sz="1200" dirty="0">
                <a:latin typeface="Calibri" panose="020F0502020204030204" pitchFamily="34" charset="0"/>
                <a:cs typeface="Calibri" panose="020F0502020204030204" pitchFamily="34" charset="0"/>
              </a:rPr>
              <a:t>La familia ECL tiene 2 variantes:</a:t>
            </a:r>
          </a:p>
          <a:p>
            <a:pPr marL="0" indent="0">
              <a:buNone/>
            </a:pPr>
            <a:r>
              <a:rPr lang="es-ES" sz="1200" dirty="0">
                <a:latin typeface="Calibri" panose="020F0502020204030204" pitchFamily="34" charset="0"/>
                <a:cs typeface="Calibri" panose="020F0502020204030204" pitchFamily="34" charset="0"/>
              </a:rPr>
              <a:t>-ECL serie 10000 o ECL IOK</a:t>
            </a:r>
          </a:p>
          <a:p>
            <a:pPr marL="0" indent="0">
              <a:buNone/>
            </a:pPr>
            <a:r>
              <a:rPr lang="es-ES" sz="1200" dirty="0">
                <a:latin typeface="Calibri" panose="020F0502020204030204" pitchFamily="34" charset="0"/>
                <a:cs typeface="Calibri" panose="020F0502020204030204" pitchFamily="34" charset="0"/>
              </a:rPr>
              <a:t>-ECL serie 100000 o ECL I00K</a:t>
            </a:r>
          </a:p>
          <a:p>
            <a:pPr marL="0" indent="0">
              <a:buNone/>
            </a:pPr>
            <a:r>
              <a:rPr lang="es-ES" sz="1200" dirty="0">
                <a:latin typeface="Calibri" panose="020F0502020204030204" pitchFamily="34" charset="0"/>
                <a:cs typeface="Calibri" panose="020F0502020204030204" pitchFamily="34" charset="0"/>
              </a:rPr>
              <a:t>Ambas familias son </a:t>
            </a:r>
            <a:r>
              <a:rPr lang="es-ES" sz="1200" dirty="0" smtClean="0">
                <a:latin typeface="Calibri" panose="020F0502020204030204" pitchFamily="34" charset="0"/>
                <a:cs typeface="Calibri" panose="020F0502020204030204" pitchFamily="34" charset="0"/>
              </a:rPr>
              <a:t>prácticamente idénticas </a:t>
            </a:r>
            <a:r>
              <a:rPr lang="es-ES" sz="1200" dirty="0">
                <a:latin typeface="Calibri" panose="020F0502020204030204" pitchFamily="34" charset="0"/>
                <a:cs typeface="Calibri" panose="020F0502020204030204" pitchFamily="34" charset="0"/>
              </a:rPr>
              <a:t>con la diferencia de que la familia ECL IOOK es un poco más </a:t>
            </a:r>
            <a:r>
              <a:rPr lang="es-ES" sz="1200" dirty="0" smtClean="0">
                <a:latin typeface="Calibri" panose="020F0502020204030204" pitchFamily="34" charset="0"/>
                <a:cs typeface="Calibri" panose="020F0502020204030204" pitchFamily="34" charset="0"/>
              </a:rPr>
              <a:t>rápida </a:t>
            </a:r>
            <a:r>
              <a:rPr lang="es-ES" sz="1200" dirty="0">
                <a:latin typeface="Calibri" panose="020F0502020204030204" pitchFamily="34" charset="0"/>
                <a:cs typeface="Calibri" panose="020F0502020204030204" pitchFamily="34" charset="0"/>
              </a:rPr>
              <a:t>que ECL IOK y </a:t>
            </a:r>
            <a:r>
              <a:rPr lang="es-ES" sz="1200" dirty="0" smtClean="0">
                <a:latin typeface="Calibri" panose="020F0502020204030204" pitchFamily="34" charset="0"/>
                <a:cs typeface="Calibri" panose="020F0502020204030204" pitchFamily="34" charset="0"/>
              </a:rPr>
              <a:t>además </a:t>
            </a:r>
            <a:r>
              <a:rPr lang="es-ES" sz="1200" dirty="0">
                <a:latin typeface="Calibri" panose="020F0502020204030204" pitchFamily="34" charset="0"/>
                <a:cs typeface="Calibri" panose="020F0502020204030204" pitchFamily="34" charset="0"/>
              </a:rPr>
              <a:t>posee una mayor estabilidad frente a variaciones de la temperatura.</a:t>
            </a:r>
          </a:p>
          <a:p>
            <a:pPr marL="0" indent="0">
              <a:buNone/>
            </a:pPr>
            <a:r>
              <a:rPr lang="es-ES" sz="1200" dirty="0">
                <a:latin typeface="Calibri" panose="020F0502020204030204" pitchFamily="34" charset="0"/>
                <a:cs typeface="Calibri" panose="020F0502020204030204" pitchFamily="34" charset="0"/>
              </a:rPr>
              <a:t>Las familias ECL son las más </a:t>
            </a:r>
            <a:r>
              <a:rPr lang="es-ES" sz="1200" dirty="0" smtClean="0">
                <a:latin typeface="Calibri" panose="020F0502020204030204" pitchFamily="34" charset="0"/>
                <a:cs typeface="Calibri" panose="020F0502020204030204" pitchFamily="34" charset="0"/>
              </a:rPr>
              <a:t>rápidas </a:t>
            </a:r>
            <a:r>
              <a:rPr lang="es-ES" sz="1200" dirty="0">
                <a:latin typeface="Calibri" panose="020F0502020204030204" pitchFamily="34" charset="0"/>
                <a:cs typeface="Calibri" panose="020F0502020204030204" pitchFamily="34" charset="0"/>
              </a:rPr>
              <a:t>que existen en el mercado, llegando a sobrepasar en muchas ocasiones un nanosegundo por puerta y la frecuencia de reloj suele ser de 50MHz, pudiendo  llegar a las </a:t>
            </a:r>
            <a:r>
              <a:rPr lang="es-ES" sz="1200" dirty="0" smtClean="0">
                <a:latin typeface="Calibri" panose="020F0502020204030204" pitchFamily="34" charset="0"/>
                <a:cs typeface="Calibri" panose="020F0502020204030204" pitchFamily="34" charset="0"/>
              </a:rPr>
              <a:t>cercanías </a:t>
            </a:r>
            <a:r>
              <a:rPr lang="es-ES" sz="1200" dirty="0">
                <a:latin typeface="Calibri" panose="020F0502020204030204" pitchFamily="34" charset="0"/>
                <a:cs typeface="Calibri" panose="020F0502020204030204" pitchFamily="34" charset="0"/>
              </a:rPr>
              <a:t>del GHz.</a:t>
            </a:r>
          </a:p>
          <a:p>
            <a:pPr marL="0" indent="0">
              <a:buNone/>
            </a:pPr>
            <a:r>
              <a:rPr lang="es-ES" sz="1200" dirty="0">
                <a:latin typeface="Calibri" panose="020F0502020204030204" pitchFamily="34" charset="0"/>
                <a:cs typeface="Calibri" panose="020F0502020204030204" pitchFamily="34" charset="0"/>
              </a:rPr>
              <a:t>Todo esto las hace recomendables en contadores, comunicaciones digitales de alta velocidad, etc.</a:t>
            </a:r>
          </a:p>
          <a:p>
            <a:pPr marL="0" indent="0">
              <a:buNone/>
            </a:pPr>
            <a:endParaRPr lang="es-ES" sz="1200" dirty="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-También </a:t>
            </a:r>
            <a:r>
              <a:rPr lang="es-ES" sz="1200" dirty="0">
                <a:latin typeface="Calibri" panose="020F0502020204030204" pitchFamily="34" charset="0"/>
                <a:cs typeface="Calibri" panose="020F0502020204030204" pitchFamily="34" charset="0"/>
              </a:rPr>
              <a:t>es la que mas potencia disipa (20mW) por puerta)</a:t>
            </a:r>
          </a:p>
          <a:p>
            <a:pPr marL="0" indent="0">
              <a:buNone/>
            </a:pPr>
            <a:r>
              <a:rPr lang="es-ES" sz="1200" dirty="0">
                <a:latin typeface="Calibri" panose="020F0502020204030204" pitchFamily="34" charset="0"/>
                <a:cs typeface="Calibri" panose="020F0502020204030204" pitchFamily="34" charset="0"/>
              </a:rPr>
              <a:t>-Sin considerar que consume mucho, </a:t>
            </a:r>
            <a:r>
              <a:rPr lang="es-ES" sz="1200" dirty="0">
                <a:solidFill>
                  <a:srgbClr val="C00000"/>
                </a:solidFill>
                <a:latin typeface="Calibri" panose="020F0502020204030204" pitchFamily="34" charset="0"/>
                <a:cs typeface="Calibri" panose="020F0502020204030204" pitchFamily="34" charset="0"/>
              </a:rPr>
              <a:t>aparte no tiene compatibilidad de </a:t>
            </a:r>
            <a:r>
              <a:rPr lang="es-ES" sz="1200" dirty="0" smtClean="0">
                <a:solidFill>
                  <a:srgbClr val="C00000"/>
                </a:solidFill>
                <a:latin typeface="Calibri" panose="020F0502020204030204" pitchFamily="34" charset="0"/>
                <a:cs typeface="Calibri" panose="020F0502020204030204" pitchFamily="34" charset="0"/>
              </a:rPr>
              <a:t>conexión </a:t>
            </a:r>
            <a:r>
              <a:rPr lang="es-ES" sz="1200" dirty="0">
                <a:solidFill>
                  <a:srgbClr val="C00000"/>
                </a:solidFill>
                <a:latin typeface="Calibri" panose="020F0502020204030204" pitchFamily="34" charset="0"/>
                <a:cs typeface="Calibri" panose="020F0502020204030204" pitchFamily="34" charset="0"/>
              </a:rPr>
              <a:t>con el resto de las familias </a:t>
            </a:r>
            <a:r>
              <a:rPr lang="es-ES" sz="1200" dirty="0" smtClean="0">
                <a:solidFill>
                  <a:srgbClr val="C00000"/>
                </a:solidFill>
                <a:latin typeface="Calibri" panose="020F0502020204030204" pitchFamily="34" charset="0"/>
                <a:cs typeface="Calibri" panose="020F0502020204030204" pitchFamily="34" charset="0"/>
              </a:rPr>
              <a:t>lógicas</a:t>
            </a:r>
            <a:r>
              <a:rPr lang="es-ES" sz="1200" dirty="0" smtClean="0">
                <a:latin typeface="Calibri" panose="020F0502020204030204" pitchFamily="34" charset="0"/>
                <a:cs typeface="Calibri" panose="020F0502020204030204" pitchFamily="34" charset="0"/>
              </a:rPr>
              <a:t>.</a:t>
            </a:r>
            <a:endParaRPr lang="es-ES" sz="1200"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stretch>
            <a:fillRect/>
          </a:stretch>
        </p:blipFill>
        <p:spPr>
          <a:xfrm>
            <a:off x="4399303" y="4020590"/>
            <a:ext cx="3320370" cy="2119385"/>
          </a:xfrm>
          <a:prstGeom prst="rect">
            <a:avLst/>
          </a:prstGeom>
          <a:effectLst>
            <a:softEdge rad="63500"/>
          </a:effectLst>
        </p:spPr>
      </p:pic>
      <p:grpSp>
        <p:nvGrpSpPr>
          <p:cNvPr id="5" name="Grupo 4"/>
          <p:cNvGrpSpPr/>
          <p:nvPr/>
        </p:nvGrpSpPr>
        <p:grpSpPr>
          <a:xfrm>
            <a:off x="10379242" y="131337"/>
            <a:ext cx="1520137" cy="423905"/>
            <a:chOff x="10379242" y="131337"/>
            <a:chExt cx="1520137" cy="423905"/>
          </a:xfrm>
        </p:grpSpPr>
        <p:sp>
          <p:nvSpPr>
            <p:cNvPr id="6" name="Botón de acción: Inicio 5">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Personalizar 6">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8" name="Botón de acción: Volver 7">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775105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256" y="179421"/>
            <a:ext cx="8911687" cy="1280890"/>
          </a:xfrm>
        </p:spPr>
        <p:txBody>
          <a:bodyPr>
            <a:normAutofit/>
          </a:bodyPr>
          <a:lstStyle/>
          <a:p>
            <a:r>
              <a:rPr lang="es-ES" sz="2800" dirty="0" smtClean="0">
                <a:latin typeface="Calibri" panose="020F0502020204030204" pitchFamily="34" charset="0"/>
                <a:cs typeface="Calibri" panose="020F0502020204030204" pitchFamily="34" charset="0"/>
              </a:rPr>
              <a:t>Medidas preventivas para evitar daños de circuitos integrados</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78256" y="1288861"/>
            <a:ext cx="8915400" cy="3777622"/>
          </a:xfrm>
        </p:spPr>
        <p:txBody>
          <a:bodyPr>
            <a:noAutofit/>
          </a:bodyPr>
          <a:lstStyle/>
          <a:p>
            <a:pPr marL="0" indent="0">
              <a:buNone/>
            </a:pPr>
            <a:r>
              <a:rPr lang="es-ES" sz="1200" dirty="0" smtClean="0">
                <a:latin typeface="Calibri" panose="020F0502020204030204" pitchFamily="34" charset="0"/>
                <a:cs typeface="Calibri" panose="020F0502020204030204" pitchFamily="34" charset="0"/>
              </a:rPr>
              <a:t>Como todo trabajo u operación realizada, primero se debe investigar e informarse de cuales son las condiciones aptas y limitantes con las que podemos trabajar.</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Para el caso de los Circuitos Integrados, Tenemos que considerar:</a:t>
            </a:r>
          </a:p>
          <a:p>
            <a:pPr marL="0" indent="0">
              <a:buNone/>
            </a:pPr>
            <a:r>
              <a:rPr lang="es-ES" sz="1200" dirty="0" smtClean="0">
                <a:latin typeface="Calibri" panose="020F0502020204030204" pitchFamily="34" charset="0"/>
                <a:cs typeface="Calibri" panose="020F0502020204030204" pitchFamily="34" charset="0"/>
              </a:rPr>
              <a:t>Limitantes eléctricas:</a:t>
            </a:r>
            <a:r>
              <a:rPr lang="es-ES" sz="1200" dirty="0">
                <a:latin typeface="Calibri" panose="020F0502020204030204" pitchFamily="34" charset="0"/>
                <a:cs typeface="Calibri" panose="020F0502020204030204" pitchFamily="34" charset="0"/>
              </a:rPr>
              <a:t> </a:t>
            </a:r>
            <a:r>
              <a:rPr lang="es-ES" sz="1200" dirty="0" smtClean="0">
                <a:latin typeface="Calibri" panose="020F0502020204030204" pitchFamily="34" charset="0"/>
                <a:cs typeface="Calibri" panose="020F0502020204030204" pitchFamily="34" charset="0"/>
              </a:rPr>
              <a:t>En este apartado, lo que se busca es evitar sobrepasar los estándares recomendados por el fabricante.  </a:t>
            </a:r>
            <a:br>
              <a:rPr lang="es-ES" sz="1200" dirty="0" smtClean="0">
                <a:latin typeface="Calibri" panose="020F0502020204030204" pitchFamily="34" charset="0"/>
                <a:cs typeface="Calibri" panose="020F0502020204030204" pitchFamily="34" charset="0"/>
              </a:rPr>
            </a:br>
            <a:endParaRPr lang="es-ES" sz="1200" dirty="0" smtClean="0">
              <a:latin typeface="Calibri" panose="020F0502020204030204" pitchFamily="34" charset="0"/>
              <a:cs typeface="Calibri" panose="020F0502020204030204" pitchFamily="34" charset="0"/>
            </a:endParaRPr>
          </a:p>
          <a:p>
            <a:pPr marL="0" indent="0">
              <a:buNone/>
            </a:pPr>
            <a:r>
              <a:rPr lang="es-ES" sz="1200" dirty="0" smtClean="0">
                <a:latin typeface="Calibri" panose="020F0502020204030204" pitchFamily="34" charset="0"/>
                <a:cs typeface="Calibri" panose="020F0502020204030204" pitchFamily="34" charset="0"/>
              </a:rPr>
              <a:t>Verificar la hoja de datos, y tener en cuenta:</a:t>
            </a:r>
          </a:p>
          <a:p>
            <a:pPr marL="0" indent="0">
              <a:buNone/>
            </a:pP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-cuales son los rangos de operación del CI</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Voltaje max.</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-Temperatura promedio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-Nivel de inmunidad a la humedad</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-Nivel de inmunidad al ruido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-la susceptibilidad a la carga estática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-el máximo FAN-OUT y FAN-IN</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Por ende es necesario usar herramientas adecuadas: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-Cautín con temperatura adecuada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-Pulseras y tobilleras anti estática entre otros.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Y asegurarse de colocar ventilaciones o refrigeración que le corresponda,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pasta térmica, ventiladores, radiadores, etc.</a:t>
            </a: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6146" name="Picture 2" descr="http://www.iphonerepairhaarlem.nl/images/esdf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650" y="2582274"/>
            <a:ext cx="2180312" cy="155057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6148" name="Picture 4" descr="http://cursosgratis.aulafacil.com/electricidad-arreglo-extractora-jugo/Imagenes/estractordejugo85.jpg"/>
          <p:cNvPicPr>
            <a:picLocks noChangeAspect="1" noChangeArrowheads="1"/>
          </p:cNvPicPr>
          <p:nvPr/>
        </p:nvPicPr>
        <p:blipFill rotWithShape="1">
          <a:blip r:embed="rId5">
            <a:extLst>
              <a:ext uri="{28A0092B-C50C-407E-A947-70E740481C1C}">
                <a14:useLocalDpi xmlns:a14="http://schemas.microsoft.com/office/drawing/2010/main" val="0"/>
              </a:ext>
            </a:extLst>
          </a:blip>
          <a:srcRect b="17665"/>
          <a:stretch/>
        </p:blipFill>
        <p:spPr bwMode="auto">
          <a:xfrm>
            <a:off x="9162657" y="3177672"/>
            <a:ext cx="2433170" cy="150495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905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80313" y="2770240"/>
            <a:ext cx="8911687" cy="1280890"/>
          </a:xfrm>
        </p:spPr>
        <p:txBody>
          <a:bodyPr>
            <a:normAutofit fontScale="90000"/>
          </a:bodyPr>
          <a:lstStyle/>
          <a:p>
            <a:r>
              <a:rPr lang="es-ES" sz="2800" dirty="0">
                <a:latin typeface="Calibri" panose="020F0502020204030204" pitchFamily="34" charset="0"/>
                <a:cs typeface="Calibri" panose="020F0502020204030204" pitchFamily="34" charset="0"/>
              </a:rPr>
              <a:t>Gracias .. </a:t>
            </a:r>
            <a:r>
              <a:rPr lang="es-ES" sz="2800" dirty="0" smtClean="0">
                <a:latin typeface="Calibri" panose="020F0502020204030204" pitchFamily="34" charset="0"/>
                <a:cs typeface="Calibri" panose="020F0502020204030204" pitchFamily="34" charset="0"/>
              </a:rPr>
              <a:t/>
            </a:r>
            <a:br>
              <a:rPr lang="es-ES" sz="2800" dirty="0" smtClean="0">
                <a:latin typeface="Calibri" panose="020F0502020204030204" pitchFamily="34" charset="0"/>
                <a:cs typeface="Calibri" panose="020F0502020204030204" pitchFamily="34" charset="0"/>
              </a:rPr>
            </a:br>
            <a:r>
              <a:rPr lang="es-ES" sz="2800" dirty="0">
                <a:latin typeface="Calibri" panose="020F0502020204030204" pitchFamily="34" charset="0"/>
                <a:cs typeface="Calibri" panose="020F0502020204030204" pitchFamily="34" charset="0"/>
              </a:rPr>
              <a:t/>
            </a:r>
            <a:br>
              <a:rPr lang="es-ES" sz="2800" dirty="0">
                <a:latin typeface="Calibri" panose="020F0502020204030204" pitchFamily="34" charset="0"/>
                <a:cs typeface="Calibri" panose="020F0502020204030204" pitchFamily="34" charset="0"/>
              </a:rPr>
            </a:br>
            <a:r>
              <a:rPr lang="es-ES" sz="1800" dirty="0" smtClean="0">
                <a:latin typeface="Calibri" panose="020F0502020204030204" pitchFamily="34" charset="0"/>
                <a:cs typeface="Calibri" panose="020F0502020204030204" pitchFamily="34" charset="0"/>
              </a:rPr>
              <a:t>Espero </a:t>
            </a:r>
            <a:r>
              <a:rPr lang="es-ES" sz="1800" dirty="0">
                <a:latin typeface="Calibri" panose="020F0502020204030204" pitchFamily="34" charset="0"/>
                <a:cs typeface="Calibri" panose="020F0502020204030204" pitchFamily="34" charset="0"/>
              </a:rPr>
              <a:t>y esta información te sea de utilidad, y puedas sacarle el  mejor  provechó.</a:t>
            </a:r>
            <a:br>
              <a:rPr lang="es-ES" sz="1800" dirty="0">
                <a:latin typeface="Calibri" panose="020F0502020204030204" pitchFamily="34" charset="0"/>
                <a:cs typeface="Calibri" panose="020F0502020204030204" pitchFamily="34" charset="0"/>
              </a:rPr>
            </a:br>
            <a:r>
              <a:rPr lang="es-ES" sz="1800" dirty="0">
                <a:latin typeface="Calibri" panose="020F0502020204030204" pitchFamily="34" charset="0"/>
                <a:cs typeface="Calibri" panose="020F0502020204030204" pitchFamily="34" charset="0"/>
              </a:rPr>
              <a:t/>
            </a:r>
            <a:br>
              <a:rPr lang="es-ES" sz="1800" dirty="0">
                <a:latin typeface="Calibri" panose="020F0502020204030204" pitchFamily="34" charset="0"/>
                <a:cs typeface="Calibri" panose="020F0502020204030204" pitchFamily="34" charset="0"/>
              </a:rPr>
            </a:br>
            <a:r>
              <a:rPr lang="es-ES" sz="2800" dirty="0">
                <a:latin typeface="Calibri" panose="020F0502020204030204" pitchFamily="34" charset="0"/>
                <a:cs typeface="Calibri" panose="020F0502020204030204" pitchFamily="34" charset="0"/>
              </a:rPr>
              <a:t/>
            </a:r>
            <a:br>
              <a:rPr lang="es-ES" sz="2800" dirty="0">
                <a:latin typeface="Calibri" panose="020F0502020204030204" pitchFamily="34" charset="0"/>
                <a:cs typeface="Calibri" panose="020F0502020204030204" pitchFamily="34" charset="0"/>
              </a:rPr>
            </a:b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rot="10800000">
            <a:off x="1726563" y="603156"/>
            <a:ext cx="8915400" cy="818020"/>
          </a:xfrm>
        </p:spPr>
        <p:txBody>
          <a:bodyPr>
            <a:normAutofit/>
          </a:bodyPr>
          <a:lstStyle/>
          <a:p>
            <a:pPr marL="0" indent="0">
              <a:buNone/>
            </a:pPr>
            <a:r>
              <a:rPr lang="es-ES" sz="1200" dirty="0">
                <a:latin typeface="Calibri" panose="020F0502020204030204" pitchFamily="34" charset="0"/>
                <a:cs typeface="Calibri" panose="020F0502020204030204" pitchFamily="34" charset="0"/>
              </a:rPr>
              <a:t>d</a:t>
            </a:r>
            <a:r>
              <a:rPr lang="es-ES" sz="1200" dirty="0" smtClean="0">
                <a:latin typeface="Calibri" panose="020F0502020204030204" pitchFamily="34" charset="0"/>
                <a:cs typeface="Calibri" panose="020F0502020204030204" pitchFamily="34" charset="0"/>
              </a:rPr>
              <a:t>(_J_)b</a:t>
            </a:r>
            <a:endParaRPr lang="es-ES" sz="1200" dirty="0">
              <a:latin typeface="Calibri" panose="020F0502020204030204" pitchFamily="34" charset="0"/>
              <a:cs typeface="Calibri" panose="020F0502020204030204" pitchFamily="34" charset="0"/>
            </a:endParaRPr>
          </a:p>
        </p:txBody>
      </p:sp>
      <p:grpSp>
        <p:nvGrpSpPr>
          <p:cNvPr id="19" name="Grupo 18"/>
          <p:cNvGrpSpPr/>
          <p:nvPr/>
        </p:nvGrpSpPr>
        <p:grpSpPr>
          <a:xfrm>
            <a:off x="10379242" y="131337"/>
            <a:ext cx="1520137" cy="423905"/>
            <a:chOff x="10379242" y="131337"/>
            <a:chExt cx="1520137" cy="423905"/>
          </a:xfrm>
        </p:grpSpPr>
        <p:sp>
          <p:nvSpPr>
            <p:cNvPr id="20" name="Botón de acción: Inicio 19">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Botón de acción: Personalizar 20">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22" name="Botón de acción: Volver 21">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054668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700829" y="247377"/>
            <a:ext cx="8911687" cy="1280890"/>
          </a:xfrm>
        </p:spPr>
        <p:txBody>
          <a:bodyPr>
            <a:normAutofit/>
          </a:bodyPr>
          <a:lstStyle/>
          <a:p>
            <a:r>
              <a:rPr lang="es-ES" sz="2800" dirty="0" smtClean="0">
                <a:latin typeface="Calibri" panose="020F0502020204030204" pitchFamily="34" charset="0"/>
                <a:cs typeface="Calibri" panose="020F0502020204030204" pitchFamily="34" charset="0"/>
              </a:rPr>
              <a:t>Gracias</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726563" y="603156"/>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Espero y esta información te sea de utilidad, y puedas sacarle el  mejor  provechó.</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La información es de todos y todos tenemos derecho a ella.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Soy  Juan francisco Gaspar Chiquito de la Universidad Tecnológica de Matamoros, Carrera de Ing. Mecatrónica área en Automatización, en H.Matamoros , Tamaulipas, México.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Te recuerdo que puedes visitar la pagina oficial de la Universidad asiendo clic en el logo de la primer diapositiva.</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Puedes encontrarme dando clic en los siguientes iconos :</a:t>
            </a:r>
            <a:endParaRPr lang="es-ES" sz="1200" dirty="0">
              <a:latin typeface="Calibri" panose="020F0502020204030204" pitchFamily="34" charset="0"/>
              <a:cs typeface="Calibri" panose="020F0502020204030204" pitchFamily="34" charset="0"/>
            </a:endParaRPr>
          </a:p>
        </p:txBody>
      </p:sp>
      <p:grpSp>
        <p:nvGrpSpPr>
          <p:cNvPr id="13" name="Grupo 12"/>
          <p:cNvGrpSpPr/>
          <p:nvPr/>
        </p:nvGrpSpPr>
        <p:grpSpPr>
          <a:xfrm>
            <a:off x="1726563" y="3165178"/>
            <a:ext cx="3106974" cy="672043"/>
            <a:chOff x="1726563" y="2763918"/>
            <a:chExt cx="3106974" cy="672043"/>
          </a:xfrm>
        </p:grpSpPr>
        <p:pic>
          <p:nvPicPr>
            <p:cNvPr id="19458" name="Picture 2" descr="http://www.myfreephotoshop.com/wp-content/uploads/2013/05/5324.jpg">
              <a:hlinkClick r:id="rId3">
                <a:snd r:embed="rId2" name="click.wav"/>
              </a:hlinkClick>
              <a:hlinkHover r:id="" action="ppaction://noaction">
                <a:snd r:embed="rId2" name="click.wav"/>
              </a:hlinkHover>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81" t="14698" r="21348" b="8285"/>
            <a:stretch/>
          </p:blipFill>
          <p:spPr bwMode="auto">
            <a:xfrm>
              <a:off x="1726563" y="2763918"/>
              <a:ext cx="688410" cy="67204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591641" y="2915273"/>
              <a:ext cx="2241896" cy="369332"/>
            </a:xfrm>
            <a:prstGeom prst="rect">
              <a:avLst/>
            </a:prstGeom>
            <a:noFill/>
          </p:spPr>
          <p:txBody>
            <a:bodyPr wrap="none" rtlCol="0">
              <a:spAutoFit/>
            </a:bodyPr>
            <a:lstStyle/>
            <a:p>
              <a:r>
                <a:rPr lang="es-ES" b="1" dirty="0">
                  <a:latin typeface="Calibri" panose="020F0502020204030204" pitchFamily="34" charset="0"/>
                  <a:cs typeface="Calibri" panose="020F0502020204030204" pitchFamily="34" charset="0"/>
                </a:rPr>
                <a:t>@GASPAR_CHIQUITO</a:t>
              </a:r>
            </a:p>
          </p:txBody>
        </p:sp>
      </p:grpSp>
      <p:grpSp>
        <p:nvGrpSpPr>
          <p:cNvPr id="10" name="Grupo 9"/>
          <p:cNvGrpSpPr/>
          <p:nvPr/>
        </p:nvGrpSpPr>
        <p:grpSpPr>
          <a:xfrm>
            <a:off x="1777029" y="5367377"/>
            <a:ext cx="2874218" cy="672043"/>
            <a:chOff x="1726563" y="4911876"/>
            <a:chExt cx="2874218" cy="672043"/>
          </a:xfrm>
        </p:grpSpPr>
        <p:pic>
          <p:nvPicPr>
            <p:cNvPr id="19466" name="Picture 10" descr="http://macinpoche.fr/wp-content/uploads/2014/01/YouTube-iOS-7.jpg">
              <a:hlinkClick r:id="rId5">
                <a:snd r:embed="rId2" name="click.wav"/>
              </a:hlinkClick>
              <a:hlinkHover r:id="" action="ppaction://noaction">
                <a:snd r:embed="rId2" name="click.wav"/>
              </a:hlinkHover>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39869" y1="18638" x2="39869" y2="18638"/>
                          <a14:foregroundMark x1="52941" y1="14337" x2="52941" y2="14337"/>
                          <a14:foregroundMark x1="31699" y1="88172" x2="76144" y2="94265"/>
                          <a14:foregroundMark x1="18954" y1="11470" x2="65033" y2="13978"/>
                          <a14:foregroundMark x1="69608" y1="7168" x2="88562" y2="21147"/>
                          <a14:foregroundMark x1="13072" y1="72760" x2="24510" y2="84588"/>
                          <a14:backgroundMark x1="2941" y1="5376" x2="2941" y2="5376"/>
                          <a14:backgroundMark x1="4575" y1="95699" x2="4575" y2="95699"/>
                          <a14:backgroundMark x1="94771" y1="96416" x2="94771" y2="96416"/>
                          <a14:backgroundMark x1="95425" y1="2867" x2="95425" y2="2867"/>
                        </a14:backgroundRemoval>
                      </a14:imgEffect>
                    </a14:imgLayer>
                  </a14:imgProps>
                </a:ext>
                <a:ext uri="{28A0092B-C50C-407E-A947-70E740481C1C}">
                  <a14:useLocalDpi xmlns:a14="http://schemas.microsoft.com/office/drawing/2010/main" val="0"/>
                </a:ext>
              </a:extLst>
            </a:blip>
            <a:srcRect/>
            <a:stretch>
              <a:fillRect/>
            </a:stretch>
          </p:blipFill>
          <p:spPr bwMode="auto">
            <a:xfrm>
              <a:off x="1726563" y="4911876"/>
              <a:ext cx="688410" cy="67204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ángulo 6"/>
            <p:cNvSpPr/>
            <p:nvPr/>
          </p:nvSpPr>
          <p:spPr>
            <a:xfrm>
              <a:off x="2591641" y="5063231"/>
              <a:ext cx="2009140" cy="369332"/>
            </a:xfrm>
            <a:prstGeom prst="rect">
              <a:avLst/>
            </a:prstGeom>
          </p:spPr>
          <p:txBody>
            <a:bodyPr wrap="none">
              <a:spAutoFit/>
            </a:bodyPr>
            <a:lstStyle/>
            <a:p>
              <a:r>
                <a:rPr lang="es-ES" b="1" dirty="0">
                  <a:solidFill>
                    <a:srgbClr val="333333"/>
                  </a:solidFill>
                  <a:latin typeface="Calibri" panose="020F0502020204030204" pitchFamily="34" charset="0"/>
                  <a:cs typeface="Calibri" panose="020F0502020204030204" pitchFamily="34" charset="0"/>
                </a:rPr>
                <a:t>VELOCIRAPTOR PIC</a:t>
              </a:r>
              <a:endParaRPr lang="es-ES" dirty="0">
                <a:latin typeface="Calibri" panose="020F0502020204030204" pitchFamily="34" charset="0"/>
                <a:cs typeface="Calibri" panose="020F0502020204030204" pitchFamily="34" charset="0"/>
              </a:endParaRPr>
            </a:p>
          </p:txBody>
        </p:sp>
      </p:grpSp>
      <p:grpSp>
        <p:nvGrpSpPr>
          <p:cNvPr id="12" name="Grupo 11"/>
          <p:cNvGrpSpPr/>
          <p:nvPr/>
        </p:nvGrpSpPr>
        <p:grpSpPr>
          <a:xfrm>
            <a:off x="1726563" y="3895961"/>
            <a:ext cx="4005233" cy="691749"/>
            <a:chOff x="1726563" y="3455667"/>
            <a:chExt cx="4005233" cy="691749"/>
          </a:xfrm>
        </p:grpSpPr>
        <p:pic>
          <p:nvPicPr>
            <p:cNvPr id="19462" name="Picture 6" descr="http://freebiesbug.com/wp-content/uploads/2012/09/facebook-psd-icon-580x258.jpg">
              <a:hlinkClick r:id="rId8">
                <a:snd r:embed="rId2" name="click.wav"/>
              </a:hlinkClick>
              <a:hlinkHover r:id="" action="ppaction://noaction">
                <a:snd r:embed="rId2" name="click.wav"/>
              </a:hlinkHover>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52069" y1="54651" x2="52069" y2="54651"/>
                          <a14:foregroundMark x1="52069" y1="41860" x2="52069" y2="41860"/>
                        </a14:backgroundRemoval>
                      </a14:imgEffect>
                    </a14:imgLayer>
                  </a14:imgProps>
                </a:ext>
                <a:ext uri="{28A0092B-C50C-407E-A947-70E740481C1C}">
                  <a14:useLocalDpi xmlns:a14="http://schemas.microsoft.com/office/drawing/2010/main" val="0"/>
                </a:ext>
              </a:extLst>
            </a:blip>
            <a:srcRect l="35361" t="17589" r="35329" b="14194"/>
            <a:stretch/>
          </p:blipFill>
          <p:spPr bwMode="auto">
            <a:xfrm>
              <a:off x="1726563" y="3455667"/>
              <a:ext cx="688410" cy="69174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ángulo 7"/>
            <p:cNvSpPr/>
            <p:nvPr/>
          </p:nvSpPr>
          <p:spPr>
            <a:xfrm>
              <a:off x="2591641" y="3606572"/>
              <a:ext cx="3140155" cy="369332"/>
            </a:xfrm>
            <a:prstGeom prst="rect">
              <a:avLst/>
            </a:prstGeom>
          </p:spPr>
          <p:txBody>
            <a:bodyPr wrap="none">
              <a:spAutoFit/>
            </a:bodyPr>
            <a:lstStyle/>
            <a:p>
              <a:r>
                <a:rPr lang="es-ES" b="1" dirty="0">
                  <a:solidFill>
                    <a:schemeClr val="bg2">
                      <a:lumMod val="25000"/>
                    </a:schemeClr>
                  </a:solidFill>
                  <a:latin typeface="Calibri" panose="020F0502020204030204" pitchFamily="34" charset="0"/>
                  <a:cs typeface="Calibri" panose="020F0502020204030204" pitchFamily="34" charset="0"/>
                </a:rPr>
                <a:t>Juan Francisco Gaspar Chiquito</a:t>
              </a:r>
              <a:endParaRPr lang="es-ES" b="0" i="0" dirty="0">
                <a:solidFill>
                  <a:schemeClr val="bg2">
                    <a:lumMod val="25000"/>
                  </a:schemeClr>
                </a:solidFill>
                <a:effectLst/>
                <a:latin typeface="Calibri" panose="020F0502020204030204" pitchFamily="34" charset="0"/>
                <a:cs typeface="Calibri" panose="020F0502020204030204" pitchFamily="34" charset="0"/>
              </a:endParaRPr>
            </a:p>
          </p:txBody>
        </p:sp>
      </p:grpSp>
      <p:grpSp>
        <p:nvGrpSpPr>
          <p:cNvPr id="11" name="Grupo 10"/>
          <p:cNvGrpSpPr/>
          <p:nvPr/>
        </p:nvGrpSpPr>
        <p:grpSpPr>
          <a:xfrm>
            <a:off x="1726563" y="4587710"/>
            <a:ext cx="4005233" cy="672043"/>
            <a:chOff x="1726563" y="4167122"/>
            <a:chExt cx="4005233" cy="672043"/>
          </a:xfrm>
        </p:grpSpPr>
        <p:pic>
          <p:nvPicPr>
            <p:cNvPr id="19464" name="Picture 8" descr="http://www.datablueprint.com/images/uploads/General%20Page%20Template/slideshare%20Button.png">
              <a:hlinkClick r:id="rId11">
                <a:snd r:embed="rId2" name="click.wav"/>
              </a:hlinkClick>
              <a:hlinkHover r:id="" action="ppaction://noaction">
                <a:snd r:embed="rId2" name="click.wav"/>
              </a:hlinkHover>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6563" y="4167122"/>
              <a:ext cx="688410" cy="67204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ángulo 8"/>
            <p:cNvSpPr/>
            <p:nvPr/>
          </p:nvSpPr>
          <p:spPr>
            <a:xfrm>
              <a:off x="2591641" y="4322837"/>
              <a:ext cx="3140155" cy="369332"/>
            </a:xfrm>
            <a:prstGeom prst="rect">
              <a:avLst/>
            </a:prstGeom>
          </p:spPr>
          <p:txBody>
            <a:bodyPr wrap="none">
              <a:spAutoFit/>
            </a:bodyPr>
            <a:lstStyle/>
            <a:p>
              <a:r>
                <a:rPr lang="es-ES" b="1" dirty="0">
                  <a:solidFill>
                    <a:srgbClr val="3B3835"/>
                  </a:solidFill>
                  <a:latin typeface="Calibri" panose="020F0502020204030204" pitchFamily="34" charset="0"/>
                  <a:cs typeface="Calibri" panose="020F0502020204030204" pitchFamily="34" charset="0"/>
                </a:rPr>
                <a:t>Juan Francisco Gaspar Chiquito</a:t>
              </a:r>
              <a:endParaRPr lang="es-ES" b="1" i="0" dirty="0">
                <a:solidFill>
                  <a:srgbClr val="3B3835"/>
                </a:solidFill>
                <a:effectLst/>
                <a:latin typeface="Calibri" panose="020F0502020204030204" pitchFamily="34" charset="0"/>
                <a:cs typeface="Calibri" panose="020F0502020204030204" pitchFamily="34" charset="0"/>
              </a:endParaRPr>
            </a:p>
          </p:txBody>
        </p:sp>
      </p:grpSp>
      <p:grpSp>
        <p:nvGrpSpPr>
          <p:cNvPr id="5" name="Grupo 4"/>
          <p:cNvGrpSpPr/>
          <p:nvPr/>
        </p:nvGrpSpPr>
        <p:grpSpPr>
          <a:xfrm>
            <a:off x="1726563" y="2429756"/>
            <a:ext cx="3783569" cy="593645"/>
            <a:chOff x="1726563" y="5695353"/>
            <a:chExt cx="3783569" cy="593645"/>
          </a:xfrm>
        </p:grpSpPr>
        <p:pic>
          <p:nvPicPr>
            <p:cNvPr id="1026" name="Picture 2" descr="http://www.gworks.jp/wp-content/uploads/2013/04/outlook2013_logo.png">
              <a:hlinkClick r:id="rId13"/>
              <a:hlinkHover r:id="" action="ppaction://noaction">
                <a:snd r:embed="rId2" name="click.wav"/>
              </a:hlinkHover>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6563" y="5695353"/>
              <a:ext cx="688410" cy="59364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2591641" y="5745043"/>
              <a:ext cx="2918491" cy="369332"/>
            </a:xfrm>
            <a:prstGeom prst="rect">
              <a:avLst/>
            </a:prstGeom>
            <a:noFill/>
          </p:spPr>
          <p:txBody>
            <a:bodyPr wrap="none" rtlCol="0">
              <a:spAutoFit/>
            </a:bodyPr>
            <a:lstStyle/>
            <a:p>
              <a:r>
                <a:rPr lang="es-ES" b="1" dirty="0">
                  <a:latin typeface="Calibri" panose="020F0502020204030204" pitchFamily="34" charset="0"/>
                  <a:cs typeface="Calibri" panose="020F0502020204030204" pitchFamily="34" charset="0"/>
                </a:rPr>
                <a:t>j</a:t>
              </a:r>
              <a:r>
                <a:rPr lang="es-ES" b="1" dirty="0" smtClean="0">
                  <a:latin typeface="Calibri" panose="020F0502020204030204" pitchFamily="34" charset="0"/>
                  <a:cs typeface="Calibri" panose="020F0502020204030204" pitchFamily="34" charset="0"/>
                </a:rPr>
                <a:t>uancampo13@Hotmail.com</a:t>
              </a:r>
              <a:endParaRPr lang="es-ES" b="1" dirty="0">
                <a:latin typeface="Calibri" panose="020F0502020204030204" pitchFamily="34" charset="0"/>
                <a:cs typeface="Calibri" panose="020F0502020204030204" pitchFamily="34" charset="0"/>
              </a:endParaRPr>
            </a:p>
          </p:txBody>
        </p:sp>
      </p:grpSp>
      <p:grpSp>
        <p:nvGrpSpPr>
          <p:cNvPr id="19" name="Grupo 18"/>
          <p:cNvGrpSpPr/>
          <p:nvPr/>
        </p:nvGrpSpPr>
        <p:grpSpPr>
          <a:xfrm>
            <a:off x="10379242" y="131337"/>
            <a:ext cx="1520137" cy="423905"/>
            <a:chOff x="10379242" y="131337"/>
            <a:chExt cx="1520137" cy="423905"/>
          </a:xfrm>
        </p:grpSpPr>
        <p:sp>
          <p:nvSpPr>
            <p:cNvPr id="20" name="Botón de acción: Inicio 19">
              <a:hlinkClick r:id="rId15" action="ppaction://hlinksldjump" highlightClick="1">
                <a:snd r:embed="rId2" name="click.wav"/>
              </a:hlinkClick>
              <a:hlinkHover r:id="" action="ppaction://noaction">
                <a:snd r:embed="rId2"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Botón de acción: Personalizar 20">
              <a:hlinkClick r:id="" action="ppaction://hlinkshowjump?jump=endshow" highlightClick="1">
                <a:snd r:embed="rId2" name="click.wav"/>
              </a:hlinkClick>
              <a:hlinkHover r:id="" action="ppaction://noaction">
                <a:snd r:embed="rId2"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22" name="Botón de acción: Volver 21">
              <a:hlinkClick r:id="" action="ppaction://hlinkshowjump?jump=lastslideviewed" highlightClick="1">
                <a:snd r:embed="rId2" name="click.wav"/>
              </a:hlinkClick>
              <a:hlinkHover r:id="" action="ppaction://noaction">
                <a:snd r:embed="rId2"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sp>
        <p:nvSpPr>
          <p:cNvPr id="14" name="CuadroTexto 13"/>
          <p:cNvSpPr txBox="1"/>
          <p:nvPr/>
        </p:nvSpPr>
        <p:spPr>
          <a:xfrm>
            <a:off x="7700790" y="5888064"/>
            <a:ext cx="4308487" cy="646331"/>
          </a:xfrm>
          <a:prstGeom prst="rect">
            <a:avLst/>
          </a:prstGeom>
          <a:noFill/>
        </p:spPr>
        <p:txBody>
          <a:bodyPr wrap="none" rtlCol="0">
            <a:spAutoFit/>
          </a:bodyPr>
          <a:lstStyle/>
          <a:p>
            <a:r>
              <a:rPr lang="es-ES" dirty="0">
                <a:solidFill>
                  <a:srgbClr val="92D050"/>
                </a:solidFill>
                <a:latin typeface="Calibri" panose="020F0502020204030204" pitchFamily="34" charset="0"/>
                <a:cs typeface="Calibri" panose="020F0502020204030204" pitchFamily="34" charset="0"/>
              </a:rPr>
              <a:t>Creado por : Juan Francisco Gaspar Chiquito</a:t>
            </a:r>
            <a:br>
              <a:rPr lang="es-ES" dirty="0">
                <a:solidFill>
                  <a:srgbClr val="92D050"/>
                </a:solidFill>
                <a:latin typeface="Calibri" panose="020F0502020204030204" pitchFamily="34" charset="0"/>
                <a:cs typeface="Calibri" panose="020F0502020204030204" pitchFamily="34" charset="0"/>
              </a:rPr>
            </a:br>
            <a:r>
              <a:rPr lang="es-ES" dirty="0">
                <a:solidFill>
                  <a:srgbClr val="92D050"/>
                </a:solidFill>
                <a:latin typeface="Calibri" panose="020F0502020204030204" pitchFamily="34" charset="0"/>
                <a:cs typeface="Calibri" panose="020F0502020204030204" pitchFamily="34" charset="0"/>
              </a:rPr>
              <a:t>Catedrático: José Aurelio Córdova García</a:t>
            </a:r>
            <a:endParaRPr lang="es-MX" dirty="0"/>
          </a:p>
        </p:txBody>
      </p:sp>
    </p:spTree>
    <p:extLst>
      <p:ext uri="{BB962C8B-B14F-4D97-AF65-F5344CB8AC3E}">
        <p14:creationId xmlns:p14="http://schemas.microsoft.com/office/powerpoint/2010/main" val="1447743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0156" y="300260"/>
            <a:ext cx="8911687" cy="1280890"/>
          </a:xfrm>
        </p:spPr>
        <p:txBody>
          <a:bodyPr>
            <a:noAutofit/>
          </a:bodyPr>
          <a:lstStyle/>
          <a:p>
            <a:r>
              <a:rPr lang="es-ES" sz="2800" dirty="0" smtClean="0">
                <a:latin typeface="Calibri" panose="020F0502020204030204" pitchFamily="34" charset="0"/>
                <a:cs typeface="Calibri" panose="020F0502020204030204" pitchFamily="34" charset="0"/>
              </a:rPr>
              <a:t>Características de las familias lógicas TTL.</a:t>
            </a:r>
            <a:endParaRPr lang="es-ES" sz="2800" b="1"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2466383" y="1234128"/>
            <a:ext cx="8085460" cy="2506354"/>
          </a:xfrm>
        </p:spPr>
        <p:txBody>
          <a:bodyPr>
            <a:noAutofit/>
          </a:bodyPr>
          <a:lstStyle/>
          <a:p>
            <a:pPr marL="0" indent="0">
              <a:buNone/>
            </a:pPr>
            <a:r>
              <a:rPr lang="es-ES" sz="1200" dirty="0" smtClean="0">
                <a:latin typeface="Calibri" panose="020F0502020204030204" pitchFamily="34" charset="0"/>
                <a:cs typeface="Calibri" panose="020F0502020204030204" pitchFamily="34" charset="0"/>
              </a:rPr>
              <a:t>TTL Son las siglas en ingles de Transistor-Transistor </a:t>
            </a:r>
            <a:r>
              <a:rPr lang="es-ES" sz="1200" dirty="0" err="1" smtClean="0">
                <a:latin typeface="Calibri" panose="020F0502020204030204" pitchFamily="34" charset="0"/>
                <a:cs typeface="Calibri" panose="020F0502020204030204" pitchFamily="34" charset="0"/>
              </a:rPr>
              <a:t>Logic</a:t>
            </a:r>
            <a:r>
              <a:rPr lang="es-ES" sz="1200" dirty="0" smtClean="0">
                <a:latin typeface="Calibri" panose="020F0502020204030204" pitchFamily="34" charset="0"/>
                <a:cs typeface="Calibri" panose="020F0502020204030204" pitchFamily="34" charset="0"/>
              </a:rPr>
              <a:t>, (Lógica Transistor a Transistor). Es un tipo de tecnología de construcción de circuitos electrónicos digitales.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Los componentes fabricados con esta tecnología TTL, tienen en las entradas/salidas  transistores bipolares.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Para las características se deben leer las del fabricante que condiciona los parámetros (aunque las características son estándares.)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Como lo son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-Su tensión de alimentación se halla comprendida entre los 4.75V y los 5.25V.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-Un rango de tensión muy estrecho, los niveles lógicos vienen definidos por el rango comprendido entre 0.2V y 0.8V para el estado LOW   y 2.4V y 5.25V para el estado de HIGH.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-En algunos casos pueden alcanzar poco mas de los 250 MHz.</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-Esta es la primera familia que surge y aun se utiliza en aplicaciones que requieren dispositivos SSI y MSI.</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hlinkClick r:id="rId2" action="ppaction://hlinksldjump"/>
              </a:rPr>
              <a:t>CLIC AQUÍ PARA VER DEFINICION DE SSI Y MSI</a:t>
            </a:r>
            <a:endParaRPr lang="es-ES" sz="1200" dirty="0" smtClean="0">
              <a:latin typeface="Calibri" panose="020F0502020204030204" pitchFamily="34" charset="0"/>
              <a:cs typeface="Calibri" panose="020F0502020204030204" pitchFamily="34" charset="0"/>
            </a:endParaRPr>
          </a:p>
          <a:p>
            <a:pPr marL="0" indent="0">
              <a:buNone/>
            </a:pPr>
            <a:r>
              <a:rPr lang="es-ES" sz="1200" dirty="0">
                <a:latin typeface="Calibri" panose="020F0502020204030204" pitchFamily="34" charset="0"/>
                <a:cs typeface="Calibri" panose="020F0502020204030204" pitchFamily="34" charset="0"/>
              </a:rPr>
              <a:t>- La familia TTL ha sido la mas </a:t>
            </a:r>
            <a:r>
              <a:rPr lang="es-ES" sz="1200" dirty="0" smtClean="0">
                <a:latin typeface="Calibri" panose="020F0502020204030204" pitchFamily="34" charset="0"/>
                <a:cs typeface="Calibri" panose="020F0502020204030204" pitchFamily="34" charset="0"/>
              </a:rPr>
              <a:t>utilizada.</a:t>
            </a:r>
            <a:r>
              <a:rPr lang="es-ES" sz="1200" dirty="0">
                <a:latin typeface="Calibri" panose="020F0502020204030204" pitchFamily="34" charset="0"/>
                <a:cs typeface="Calibri" panose="020F0502020204030204" pitchFamily="34" charset="0"/>
              </a:rPr>
              <a:t/>
            </a:r>
            <a:br>
              <a:rPr lang="es-ES" sz="1200" dirty="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 Los CI de la serie 74 estándar ofrecen una combinación de velocidad y disipación de potencia adecuada a muchas aplicaciones.</a:t>
            </a:r>
            <a:br>
              <a:rPr lang="es-ES" sz="1200" dirty="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 Los CI de esta serie incluyen un amplia variedad de compuertas, </a:t>
            </a:r>
            <a:r>
              <a:rPr lang="es-ES" sz="1200" dirty="0" err="1">
                <a:latin typeface="Calibri" panose="020F0502020204030204" pitchFamily="34" charset="0"/>
                <a:cs typeface="Calibri" panose="020F0502020204030204" pitchFamily="34" charset="0"/>
              </a:rPr>
              <a:t>flip-flops</a:t>
            </a:r>
            <a:r>
              <a:rPr lang="es-ES" sz="1200" dirty="0">
                <a:latin typeface="Calibri" panose="020F0502020204030204" pitchFamily="34" charset="0"/>
                <a:cs typeface="Calibri" panose="020F0502020204030204" pitchFamily="34" charset="0"/>
              </a:rPr>
              <a:t> y multivibradores monoestables así como registros de corrimiento, contadores, decodificadores, memorias y circuitos aritméticos.</a:t>
            </a:r>
            <a:br>
              <a:rPr lang="es-ES" sz="1200" dirty="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 Cuenta con varias series en la familia 74(74, 74LS, 74S, etc</a:t>
            </a:r>
            <a:r>
              <a:rPr lang="es-ES" sz="1200" dirty="0" smtClean="0">
                <a:latin typeface="Calibri" panose="020F0502020204030204" pitchFamily="34" charset="0"/>
                <a:cs typeface="Calibri" panose="020F0502020204030204" pitchFamily="34" charset="0"/>
              </a:rPr>
              <a:t>.).</a:t>
            </a:r>
            <a:r>
              <a:rPr lang="es-ES" sz="1200" dirty="0">
                <a:latin typeface="Calibri" panose="020F0502020204030204" pitchFamily="34" charset="0"/>
                <a:cs typeface="Calibri" panose="020F0502020204030204" pitchFamily="34" charset="0"/>
              </a:rPr>
              <a:t/>
            </a:r>
            <a:br>
              <a:rPr lang="es-ES" sz="1200" dirty="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 Estas series utilizan una fuente de alimentación (</a:t>
            </a:r>
            <a:r>
              <a:rPr lang="es-ES" sz="1200" dirty="0" err="1">
                <a:latin typeface="Calibri" panose="020F0502020204030204" pitchFamily="34" charset="0"/>
                <a:cs typeface="Calibri" panose="020F0502020204030204" pitchFamily="34" charset="0"/>
              </a:rPr>
              <a:t>Vcc</a:t>
            </a:r>
            <a:r>
              <a:rPr lang="es-ES" sz="1200" dirty="0">
                <a:latin typeface="Calibri" panose="020F0502020204030204" pitchFamily="34" charset="0"/>
                <a:cs typeface="Calibri" panose="020F0502020204030204" pitchFamily="34" charset="0"/>
              </a:rPr>
              <a:t>) con voltaje normal de 5V.</a:t>
            </a:r>
            <a:br>
              <a:rPr lang="es-ES" sz="1200" dirty="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 Funcionan de manera adecuada en temperaturas ambiente que van de 0° a 70°C.</a:t>
            </a:r>
            <a:br>
              <a:rPr lang="es-ES" sz="1200" dirty="0">
                <a:latin typeface="Calibri" panose="020F0502020204030204" pitchFamily="34" charset="0"/>
                <a:cs typeface="Calibri" panose="020F0502020204030204" pitchFamily="34" charset="0"/>
              </a:rPr>
            </a:br>
            <a:r>
              <a:rPr lang="es-ES" sz="1200" dirty="0">
                <a:latin typeface="Calibri" panose="020F0502020204030204" pitchFamily="34" charset="0"/>
                <a:cs typeface="Calibri" panose="020F0502020204030204" pitchFamily="34" charset="0"/>
              </a:rPr>
              <a:t>- Cuenta con </a:t>
            </a:r>
            <a:r>
              <a:rPr lang="es-ES" sz="1200" dirty="0" smtClean="0">
                <a:latin typeface="Calibri" panose="020F0502020204030204" pitchFamily="34" charset="0"/>
                <a:cs typeface="Calibri" panose="020F0502020204030204" pitchFamily="34" charset="0"/>
              </a:rPr>
              <a:t>la  serie </a:t>
            </a:r>
            <a:r>
              <a:rPr lang="es-ES" sz="1200" dirty="0">
                <a:latin typeface="Calibri" panose="020F0502020204030204" pitchFamily="34" charset="0"/>
                <a:cs typeface="Calibri" panose="020F0502020204030204" pitchFamily="34" charset="0"/>
              </a:rPr>
              <a:t>54 con aplicaciones militares.</a:t>
            </a: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3" action="ppaction://hlinksldjump" highlightClick="1">
                <a:snd r:embed="rId4" name="click.wav"/>
              </a:hlinkClick>
              <a:hlinkHover r:id="" action="ppaction://noaction">
                <a:snd r:embed="rId4"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4" name="click.wav"/>
              </a:hlinkClick>
              <a:hlinkHover r:id="" action="ppaction://noaction">
                <a:snd r:embed="rId4"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4" name="click.wav"/>
              </a:hlinkClick>
              <a:hlinkHover r:id="" action="ppaction://noaction">
                <a:snd r:embed="rId4"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5122" name="Picture 2" descr="http://3.bp.blogspot.com/-QWDBmxPd62c/Uiz7Y5oHpeI/AAAAAAAAAGc/8Y69_SJyDlg/s1600/wallpaper-9959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5398" y="4674350"/>
            <a:ext cx="2583164" cy="161447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86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9844" y="185960"/>
            <a:ext cx="8911687" cy="1280890"/>
          </a:xfrm>
        </p:spPr>
        <p:txBody>
          <a:bodyPr>
            <a:normAutofit/>
          </a:bodyPr>
          <a:lstStyle/>
          <a:p>
            <a:r>
              <a:rPr lang="es-ES" sz="2800" dirty="0" smtClean="0">
                <a:latin typeface="Calibri" panose="020F0502020204030204" pitchFamily="34" charset="0"/>
                <a:cs typeface="Calibri" panose="020F0502020204030204" pitchFamily="34" charset="0"/>
              </a:rPr>
              <a:t>Margen de ruido TTL</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79844" y="826405"/>
            <a:ext cx="8915400" cy="3777622"/>
          </a:xfrm>
        </p:spPr>
        <p:txBody>
          <a:bodyPr>
            <a:normAutofit/>
          </a:bodyPr>
          <a:lstStyle/>
          <a:p>
            <a:pPr marL="0" indent="0">
              <a:buNone/>
            </a:pPr>
            <a:r>
              <a:rPr lang="es-ES" sz="1200" dirty="0" smtClean="0">
                <a:latin typeface="Calibri" panose="020F0502020204030204" pitchFamily="34" charset="0"/>
                <a:cs typeface="Calibri" panose="020F0502020204030204" pitchFamily="34" charset="0"/>
              </a:rPr>
              <a:t>Para el margen de ruido hay que tener en cuenta los valores de entrada y salida en el peor de los casos o en las condiciones mas des favorables</a:t>
            </a:r>
          </a:p>
          <a:p>
            <a:pPr marL="0" indent="0">
              <a:buNone/>
            </a:pPr>
            <a:r>
              <a:rPr lang="es-ES" sz="1200" b="1" dirty="0" smtClean="0">
                <a:latin typeface="Calibri" panose="020F0502020204030204" pitchFamily="34" charset="0"/>
                <a:cs typeface="Calibri" panose="020F0502020204030204" pitchFamily="34" charset="0"/>
              </a:rPr>
              <a:t>VNH: </a:t>
            </a:r>
            <a:r>
              <a:rPr lang="es-ES" sz="1200" dirty="0" err="1" smtClean="0">
                <a:latin typeface="Calibri" panose="020F0502020204030204" pitchFamily="34" charset="0"/>
                <a:cs typeface="Calibri" panose="020F0502020204030204" pitchFamily="34" charset="0"/>
              </a:rPr>
              <a:t>VOHmin-VIHmin</a:t>
            </a:r>
            <a:r>
              <a:rPr lang="es-ES" sz="1200" dirty="0" smtClean="0">
                <a:latin typeface="Calibri" panose="020F0502020204030204" pitchFamily="34" charset="0"/>
                <a:cs typeface="Calibri" panose="020F0502020204030204" pitchFamily="34" charset="0"/>
              </a:rPr>
              <a:t>= 2.4v – 2v = 0.4V (Nivel alto)</a:t>
            </a:r>
            <a:br>
              <a:rPr lang="es-ES" sz="1200" dirty="0" smtClean="0">
                <a:latin typeface="Calibri" panose="020F0502020204030204" pitchFamily="34" charset="0"/>
                <a:cs typeface="Calibri" panose="020F0502020204030204" pitchFamily="34" charset="0"/>
              </a:rPr>
            </a:br>
            <a:r>
              <a:rPr lang="es-ES" sz="1200" b="1" dirty="0" smtClean="0">
                <a:latin typeface="Calibri" panose="020F0502020204030204" pitchFamily="34" charset="0"/>
                <a:cs typeface="Calibri" panose="020F0502020204030204" pitchFamily="34" charset="0"/>
              </a:rPr>
              <a:t>VNL: </a:t>
            </a:r>
            <a:r>
              <a:rPr lang="es-ES" sz="1200" dirty="0" err="1" smtClean="0">
                <a:latin typeface="Calibri" panose="020F0502020204030204" pitchFamily="34" charset="0"/>
                <a:cs typeface="Calibri" panose="020F0502020204030204" pitchFamily="34" charset="0"/>
              </a:rPr>
              <a:t>VILmax</a:t>
            </a:r>
            <a:r>
              <a:rPr lang="es-ES" sz="1200" dirty="0" smtClean="0">
                <a:latin typeface="Calibri" panose="020F0502020204030204" pitchFamily="34" charset="0"/>
                <a:cs typeface="Calibri" panose="020F0502020204030204" pitchFamily="34" charset="0"/>
              </a:rPr>
              <a:t> –</a:t>
            </a:r>
            <a:r>
              <a:rPr lang="es-ES" sz="1200" dirty="0" err="1" smtClean="0">
                <a:latin typeface="Calibri" panose="020F0502020204030204" pitchFamily="34" charset="0"/>
                <a:cs typeface="Calibri" panose="020F0502020204030204" pitchFamily="34" charset="0"/>
              </a:rPr>
              <a:t>VOLmax</a:t>
            </a:r>
            <a:r>
              <a:rPr lang="es-ES" sz="1200" dirty="0" smtClean="0">
                <a:latin typeface="Calibri" panose="020F0502020204030204" pitchFamily="34" charset="0"/>
                <a:cs typeface="Calibri" panose="020F0502020204030204" pitchFamily="34" charset="0"/>
              </a:rPr>
              <a:t> =0.8v-0.4v= 0.4V (Nivel bajo)</a:t>
            </a:r>
          </a:p>
          <a:p>
            <a:pPr marL="0" indent="0">
              <a:buNone/>
            </a:pPr>
            <a:r>
              <a:rPr lang="es-ES" sz="1200" dirty="0" smtClean="0">
                <a:latin typeface="Calibri" panose="020F0502020204030204" pitchFamily="34" charset="0"/>
                <a:cs typeface="Calibri" panose="020F0502020204030204" pitchFamily="34" charset="0"/>
              </a:rPr>
              <a:t>Para las lógicas TTL el margen de ruido para ambos de 0.4v</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Este margen en practica es superior, ya que los valores de voltaje no están en los limites .</a:t>
            </a:r>
            <a:endParaRPr lang="es-ES" sz="1200" dirty="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8" name="Imagen 7"/>
          <p:cNvPicPr>
            <a:picLocks noChangeAspect="1"/>
          </p:cNvPicPr>
          <p:nvPr/>
        </p:nvPicPr>
        <p:blipFill rotWithShape="1">
          <a:blip r:embed="rId4"/>
          <a:srcRect t="53308"/>
          <a:stretch/>
        </p:blipFill>
        <p:spPr>
          <a:xfrm>
            <a:off x="3904415" y="2867126"/>
            <a:ext cx="4240296" cy="1828801"/>
          </a:xfrm>
          <a:prstGeom prst="rect">
            <a:avLst/>
          </a:prstGeom>
        </p:spPr>
      </p:pic>
      <p:sp>
        <p:nvSpPr>
          <p:cNvPr id="9" name="CuadroTexto 8"/>
          <p:cNvSpPr txBox="1"/>
          <p:nvPr/>
        </p:nvSpPr>
        <p:spPr>
          <a:xfrm flipH="1">
            <a:off x="3904415" y="4512727"/>
            <a:ext cx="3614059" cy="338554"/>
          </a:xfrm>
          <a:prstGeom prst="rect">
            <a:avLst/>
          </a:prstGeom>
          <a:noFill/>
        </p:spPr>
        <p:txBody>
          <a:bodyPr wrap="square" rtlCol="0">
            <a:spAutoFit/>
          </a:bodyPr>
          <a:lstStyle/>
          <a:p>
            <a:r>
              <a:rPr lang="es-ES" sz="1600" dirty="0" smtClean="0">
                <a:latin typeface="Calibri" panose="020F0502020204030204" pitchFamily="34" charset="0"/>
                <a:cs typeface="Calibri" panose="020F0502020204030204" pitchFamily="34" charset="0"/>
              </a:rPr>
              <a:t>Ejemplo de ruido de alguna puerta lógica </a:t>
            </a:r>
            <a:endParaRPr lang="es-E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4779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92143" y="173244"/>
            <a:ext cx="8911687" cy="713371"/>
          </a:xfrm>
        </p:spPr>
        <p:txBody>
          <a:bodyPr>
            <a:normAutofit/>
          </a:bodyPr>
          <a:lstStyle/>
          <a:p>
            <a:r>
              <a:rPr lang="es-ES" sz="2800" dirty="0" smtClean="0">
                <a:latin typeface="Calibri" panose="020F0502020204030204" pitchFamily="34" charset="0"/>
                <a:cs typeface="Calibri" panose="020F0502020204030204" pitchFamily="34" charset="0"/>
              </a:rPr>
              <a:t>Identificación  </a:t>
            </a:r>
            <a:endParaRPr lang="es-ES" sz="2800"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627975" y="726195"/>
            <a:ext cx="8048108" cy="4212609"/>
          </a:xfrm>
        </p:spPr>
        <p:txBody>
          <a:bodyPr>
            <a:noAutofit/>
          </a:bodyPr>
          <a:lstStyle/>
          <a:p>
            <a:pPr marL="0" indent="0">
              <a:buNone/>
            </a:pPr>
            <a:r>
              <a:rPr lang="es-ES" sz="1200" dirty="0" smtClean="0">
                <a:latin typeface="Calibri" panose="020F0502020204030204" pitchFamily="34" charset="0"/>
                <a:cs typeface="Calibri" panose="020F0502020204030204" pitchFamily="34" charset="0"/>
              </a:rPr>
              <a:t>- Su identificación es: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					( ) 74X…X ( )</a:t>
            </a:r>
          </a:p>
          <a:p>
            <a:pPr marL="0" indent="0">
              <a:buNone/>
            </a:pPr>
            <a:r>
              <a:rPr lang="es-ES" sz="1200" dirty="0" smtClean="0">
                <a:latin typeface="Calibri" panose="020F0502020204030204" pitchFamily="34" charset="0"/>
                <a:cs typeface="Calibri" panose="020F0502020204030204" pitchFamily="34" charset="0"/>
              </a:rPr>
              <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Donde el espacio en blanco antes del 74, identifica al fabricante como: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SN: Texas Instruments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DM: </a:t>
            </a:r>
            <a:r>
              <a:rPr lang="es-ES" sz="1200" dirty="0" err="1" smtClean="0">
                <a:latin typeface="Calibri" panose="020F0502020204030204" pitchFamily="34" charset="0"/>
                <a:cs typeface="Calibri" panose="020F0502020204030204" pitchFamily="34" charset="0"/>
              </a:rPr>
              <a:t>National</a:t>
            </a:r>
            <a:r>
              <a:rPr lang="es-ES" sz="1200" dirty="0" smtClean="0">
                <a:latin typeface="Calibri" panose="020F0502020204030204" pitchFamily="34" charset="0"/>
                <a:cs typeface="Calibri" panose="020F0502020204030204" pitchFamily="34" charset="0"/>
              </a:rPr>
              <a:t> Semiconductor</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S: Signetics</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Las </a:t>
            </a:r>
            <a:r>
              <a:rPr lang="es-ES" sz="1200" dirty="0" err="1" smtClean="0">
                <a:latin typeface="Calibri" panose="020F0502020204030204" pitchFamily="34" charset="0"/>
                <a:cs typeface="Calibri" panose="020F0502020204030204" pitchFamily="34" charset="0"/>
              </a:rPr>
              <a:t>X’s</a:t>
            </a:r>
            <a:r>
              <a:rPr lang="es-ES" sz="1200" dirty="0" smtClean="0">
                <a:latin typeface="Calibri" panose="020F0502020204030204" pitchFamily="34" charset="0"/>
                <a:cs typeface="Calibri" panose="020F0502020204030204" pitchFamily="34" charset="0"/>
              </a:rPr>
              <a:t> pertenecientes al 74 indican primero la sub-familia a la que pertenece, mediante 1,2 o 3 letras para posteriormente indicar el tipo de puertas contenidas en el y el numero de entradas que tiene cada una de ellas; Y el paréntesis de la derecha indica el tipo de encapsulado: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J: DIP cerámico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N: Plástico</a:t>
            </a:r>
            <a:br>
              <a:rPr lang="es-ES" sz="1200" dirty="0" smtClean="0">
                <a:latin typeface="Calibri" panose="020F0502020204030204" pitchFamily="34" charset="0"/>
                <a:cs typeface="Calibri" panose="020F0502020204030204" pitchFamily="34" charset="0"/>
              </a:rPr>
            </a:br>
            <a:r>
              <a:rPr lang="es-ES" sz="1200" dirty="0" smtClean="0">
                <a:latin typeface="Calibri" panose="020F0502020204030204" pitchFamily="34" charset="0"/>
                <a:cs typeface="Calibri" panose="020F0502020204030204" pitchFamily="34" charset="0"/>
              </a:rPr>
              <a:t>L: Capsula cilíndrica de metal ,etc.</a:t>
            </a:r>
            <a:endParaRPr lang="es-ES" sz="1200" dirty="0">
              <a:latin typeface="Calibri" panose="020F0502020204030204" pitchFamily="34" charset="0"/>
              <a:cs typeface="Calibri" panose="020F0502020204030204" pitchFamily="34" charset="0"/>
            </a:endParaRPr>
          </a:p>
        </p:txBody>
      </p:sp>
      <p:grpSp>
        <p:nvGrpSpPr>
          <p:cNvPr id="4" name="Grupo 3"/>
          <p:cNvGrpSpPr/>
          <p:nvPr/>
        </p:nvGrpSpPr>
        <p:grpSpPr>
          <a:xfrm>
            <a:off x="10379242" y="131337"/>
            <a:ext cx="1520137" cy="423905"/>
            <a:chOff x="10379242" y="131337"/>
            <a:chExt cx="1520137" cy="423905"/>
          </a:xfrm>
        </p:grpSpPr>
        <p:sp>
          <p:nvSpPr>
            <p:cNvPr id="5" name="Botón de acción: Inicio 4">
              <a:hlinkClick r:id="rId2" action="ppaction://hlinksldjump" highlightClick="1">
                <a:snd r:embed="rId3" name="click.wav"/>
              </a:hlinkClick>
              <a:hlinkHover r:id="" action="ppaction://noaction">
                <a:snd r:embed="rId3" name="click.wav"/>
              </a:hlinkHover>
            </p:cNvPr>
            <p:cNvSpPr/>
            <p:nvPr/>
          </p:nvSpPr>
          <p:spPr>
            <a:xfrm>
              <a:off x="10942806" y="131337"/>
              <a:ext cx="419320" cy="423905"/>
            </a:xfrm>
            <a:prstGeom prst="actionButtonHome">
              <a:avLst/>
            </a:prstGeom>
            <a:gradFill>
              <a:gsLst>
                <a:gs pos="0">
                  <a:schemeClr val="accent5">
                    <a:lumMod val="60000"/>
                    <a:lumOff val="40000"/>
                  </a:schemeClr>
                </a:gs>
                <a:gs pos="50000">
                  <a:schemeClr val="accent5">
                    <a:lumMod val="75000"/>
                  </a:schemeClr>
                </a:gs>
                <a:gs pos="8000">
                  <a:srgbClr val="B8CE88"/>
                </a:gs>
                <a:gs pos="16000">
                  <a:srgbClr val="92D050"/>
                </a:gs>
                <a:gs pos="30000">
                  <a:srgbClr val="7EA544"/>
                </a:gs>
                <a:gs pos="20000">
                  <a:srgbClr val="92D050"/>
                </a:gs>
              </a:gsLst>
              <a:lin ang="5400000" scaled="0"/>
            </a:gradFill>
            <a:ln>
              <a:solidFill>
                <a:schemeClr val="bg2">
                  <a:lumMod val="25000"/>
                </a:schemeClr>
              </a:solidFill>
            </a:ln>
            <a:effectLst>
              <a:glow rad="228600">
                <a:srgbClr val="92D050">
                  <a:alpha val="40000"/>
                </a:srgbClr>
              </a:glow>
              <a:outerShdw blurRad="3683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a:sp3d extrusionH="76200" prstMaterial="dkEdge">
              <a:bevelT/>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Personalizar 5">
              <a:hlinkClick r:id="" action="ppaction://hlinkshowjump?jump=endshow" highlightClick="1">
                <a:snd r:embed="rId3" name="click.wav"/>
              </a:hlinkClick>
              <a:hlinkHover r:id="" action="ppaction://noaction">
                <a:snd r:embed="rId3" name="click.wav"/>
              </a:hlinkHover>
            </p:cNvPr>
            <p:cNvSpPr/>
            <p:nvPr/>
          </p:nvSpPr>
          <p:spPr>
            <a:xfrm>
              <a:off x="11480059" y="131337"/>
              <a:ext cx="419320" cy="423905"/>
            </a:xfrm>
            <a:prstGeom prst="actionButtonBlank">
              <a:avLst/>
            </a:prstGeom>
            <a:gradFill flip="none" rotWithShape="1">
              <a:gsLst>
                <a:gs pos="1000">
                  <a:srgbClr val="FF0000">
                    <a:lumMod val="33000"/>
                  </a:srgbClr>
                </a:gs>
                <a:gs pos="0">
                  <a:srgbClr val="FF0000"/>
                </a:gs>
                <a:gs pos="82000">
                  <a:srgbClr val="FF0000"/>
                </a:gs>
              </a:gsLst>
              <a:path path="circle">
                <a:fillToRect l="50000" t="130000" r="50000" b="-30000"/>
              </a:path>
              <a:tileRect/>
            </a:gradFill>
            <a:effectLst>
              <a:glow rad="165100">
                <a:srgbClr val="FF0000">
                  <a:alpha val="34000"/>
                </a:srgbClr>
              </a:glow>
              <a:outerShdw blurRad="50800" dist="38100" dir="8100000" algn="tr" rotWithShape="0">
                <a:prstClr val="black">
                  <a:alpha val="40000"/>
                </a:prstClr>
              </a:outerShdw>
              <a:reflection blurRad="6350" stA="50000" endA="300" endPos="55000" dir="5400000" sy="-100000" algn="bl" rotWithShape="0"/>
              <a:softEdge rad="12700"/>
            </a:effectLst>
            <a:scene3d>
              <a:camera prst="orthographicFront"/>
              <a:lightRig rig="threePt"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60000"/>
                      <a:lumOff val="40000"/>
                    </a:schemeClr>
                  </a:solidFill>
                  <a:latin typeface="Calibri" panose="020F0502020204030204" pitchFamily="34" charset="0"/>
                  <a:cs typeface="Calibri" panose="020F0502020204030204" pitchFamily="34" charset="0"/>
                </a:rPr>
                <a:t>X</a:t>
              </a:r>
            </a:p>
          </p:txBody>
        </p:sp>
        <p:sp>
          <p:nvSpPr>
            <p:cNvPr id="7" name="Botón de acción: Volver 6">
              <a:hlinkClick r:id="" action="ppaction://hlinkshowjump?jump=lastslideviewed" highlightClick="1">
                <a:snd r:embed="rId3" name="click.wav"/>
              </a:hlinkClick>
              <a:hlinkHover r:id="" action="ppaction://noaction">
                <a:snd r:embed="rId3" name="click.wav"/>
              </a:hlinkHover>
            </p:cNvPr>
            <p:cNvSpPr/>
            <p:nvPr/>
          </p:nvSpPr>
          <p:spPr>
            <a:xfrm>
              <a:off x="10379242" y="131337"/>
              <a:ext cx="419320" cy="423905"/>
            </a:xfrm>
            <a:prstGeom prst="actionButtonReturn">
              <a:avLst/>
            </a:prstGeom>
            <a:gradFill flip="none" rotWithShape="1">
              <a:gsLst>
                <a:gs pos="0">
                  <a:schemeClr val="accent5">
                    <a:lumMod val="67000"/>
                  </a:schemeClr>
                </a:gs>
                <a:gs pos="84000">
                  <a:schemeClr val="accent5">
                    <a:lumMod val="98000"/>
                  </a:schemeClr>
                </a:gs>
                <a:gs pos="100000">
                  <a:schemeClr val="accent5">
                    <a:lumMod val="60000"/>
                    <a:lumOff val="40000"/>
                  </a:schemeClr>
                </a:gs>
              </a:gsLst>
              <a:lin ang="16200000" scaled="1"/>
              <a:tileRect/>
            </a:gradFill>
            <a:ln>
              <a:solidFill>
                <a:schemeClr val="bg2">
                  <a:lumMod val="10000"/>
                </a:schemeClr>
              </a:solidFill>
            </a:ln>
            <a:effectLst>
              <a:glow rad="254000">
                <a:srgbClr val="92D050">
                  <a:alpha val="52000"/>
                </a:srgbClr>
              </a:glow>
              <a:outerShdw blurRad="50800" dist="38100" dir="5400000" algn="t" rotWithShape="0">
                <a:prstClr val="black">
                  <a:alpha val="40000"/>
                </a:prstClr>
              </a:outerShdw>
              <a:reflection blurRad="6350" stA="50000" endA="300" endPos="55000" dir="5400000" sy="-100000" algn="bl" rotWithShape="0"/>
              <a:softEdge rad="12700"/>
            </a:effectLst>
            <a:scene3d>
              <a:camera prst="orthographicFron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grpSp>
      <p:pic>
        <p:nvPicPr>
          <p:cNvPr id="2050" name="Picture 2" descr="http://upload.wikimedia.org/wikipedia/commons/e/e9/Dil_1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417" y="4141082"/>
            <a:ext cx="2925661" cy="135067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757078" y="4356100"/>
            <a:ext cx="2640531" cy="276999"/>
          </a:xfrm>
          <a:prstGeom prst="rect">
            <a:avLst/>
          </a:prstGeom>
          <a:noFill/>
        </p:spPr>
        <p:txBody>
          <a:bodyPr wrap="none" rtlCol="0">
            <a:spAutoFit/>
          </a:bodyPr>
          <a:lstStyle/>
          <a:p>
            <a:r>
              <a:rPr lang="es-ES" sz="1200" dirty="0" smtClean="0">
                <a:latin typeface="Calibri" panose="020F0502020204030204" pitchFamily="34" charset="0"/>
                <a:cs typeface="Calibri" panose="020F0502020204030204" pitchFamily="34" charset="0"/>
              </a:rPr>
              <a:t>Y esta es la identificación de terminales</a:t>
            </a:r>
            <a:endParaRPr lang="es-E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9632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Espiral">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5948</TotalTime>
  <Words>2496</Words>
  <Application>Microsoft Office PowerPoint</Application>
  <PresentationFormat>Panorámica</PresentationFormat>
  <Paragraphs>396</Paragraphs>
  <Slides>62</Slides>
  <Notes>2</Notes>
  <HiddenSlides>10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Arial</vt:lpstr>
      <vt:lpstr>Calibri</vt:lpstr>
      <vt:lpstr>Century Gothic</vt:lpstr>
      <vt:lpstr>Wingdings</vt:lpstr>
      <vt:lpstr>Wingdings 3</vt:lpstr>
      <vt:lpstr>Espiral</vt:lpstr>
      <vt:lpstr>Familias Lógicas</vt:lpstr>
      <vt:lpstr>Índice</vt:lpstr>
      <vt:lpstr>Características de las familias lógicas  TTL, CMOS, DTL, ECL.</vt:lpstr>
      <vt:lpstr>Familia bipolar</vt:lpstr>
      <vt:lpstr>Características de la familia lógica DTL</vt:lpstr>
      <vt:lpstr>Características de la familia Lógica ECL</vt:lpstr>
      <vt:lpstr>Características de las familias lógicas TTL.</vt:lpstr>
      <vt:lpstr>Margen de ruido TTL</vt:lpstr>
      <vt:lpstr>Identificación  </vt:lpstr>
      <vt:lpstr>Características de las familias lógicas CMOS</vt:lpstr>
      <vt:lpstr>Características de las familias lógicas CMOS</vt:lpstr>
      <vt:lpstr>Mas características …</vt:lpstr>
      <vt:lpstr>FAN-OUT CMOS</vt:lpstr>
      <vt:lpstr>Datos Referentes de la Familia CMOS</vt:lpstr>
      <vt:lpstr>Lógica de inyección integrada</vt:lpstr>
      <vt:lpstr>Rango de voltajes TTL</vt:lpstr>
      <vt:lpstr>Rango de voltaje CMOS</vt:lpstr>
      <vt:lpstr>Características de las sub-familias:  TTL 54,----74H,74LS, 74ALS, 74C,74F,74AS,74HC,74ACT</vt:lpstr>
      <vt:lpstr>Subfamilia TTL</vt:lpstr>
      <vt:lpstr>Serie 54 de TTL</vt:lpstr>
      <vt:lpstr>TTL ESTÁNDAR </vt:lpstr>
      <vt:lpstr>TTL DE BAJO CONSUMO</vt:lpstr>
      <vt:lpstr>TTL DE ALTA VELOCIDAD</vt:lpstr>
      <vt:lpstr>TTL SCHOTTKY</vt:lpstr>
      <vt:lpstr>TTL SCHOTTKY DE BAJO CONSUMO</vt:lpstr>
      <vt:lpstr>TTL SCHOTTKY AVANZADA</vt:lpstr>
      <vt:lpstr>TTL SCHOTTKY AVANZADA DE BAJO CONSUMO DE POTENCIA</vt:lpstr>
      <vt:lpstr>TTL SCHOTTKY AVANZADA DE FAIRCHILD</vt:lpstr>
      <vt:lpstr>Subfamilias CMOS</vt:lpstr>
      <vt:lpstr>CMOS 74C</vt:lpstr>
      <vt:lpstr>CMOS 74HC</vt:lpstr>
      <vt:lpstr>CMOS 74ACT</vt:lpstr>
      <vt:lpstr>ANEXOS</vt:lpstr>
      <vt:lpstr>Comparación TTL vs CMOS</vt:lpstr>
      <vt:lpstr>DIODO SCHOTTKY</vt:lpstr>
      <vt:lpstr>SALIDA TOTEM-POLE</vt:lpstr>
      <vt:lpstr>EJEMPLOS</vt:lpstr>
      <vt:lpstr>Descripción de parámetros</vt:lpstr>
      <vt:lpstr>Descripción de parámetros</vt:lpstr>
      <vt:lpstr>Ejemplos de parámetros de corriente</vt:lpstr>
      <vt:lpstr>Parámetro disipación de potencia (POWER  DISSIPATION)</vt:lpstr>
      <vt:lpstr>Parámetro disipación de potencia (POWER  DISSIPATION) </vt:lpstr>
      <vt:lpstr>Parámetro margen de ruido (NOISE MARGIN)</vt:lpstr>
      <vt:lpstr>Parámetro margen de ruido (NOISE MARGIN)</vt:lpstr>
      <vt:lpstr>Mas que saber… Margen de ruido  </vt:lpstr>
      <vt:lpstr>Retardo en propagación (PROPAGATION DELAY)</vt:lpstr>
      <vt:lpstr>Retardo en propagación (PROPAGATION DELAY)</vt:lpstr>
      <vt:lpstr>Muestra de Retardo de propagación</vt:lpstr>
      <vt:lpstr>Ejemplo simple- no electrónico </vt:lpstr>
      <vt:lpstr>FAN-IN y FAN-OUT</vt:lpstr>
      <vt:lpstr>FAN-IN</vt:lpstr>
      <vt:lpstr>FAN-OUT</vt:lpstr>
      <vt:lpstr>Escalas de integración: SSI,MSI, LSI, VLSI, ULSI</vt:lpstr>
      <vt:lpstr>Escalas de integración: SSI,MSI, LSI, VLSI, ULSI</vt:lpstr>
      <vt:lpstr>Dispositivos de 3 estados: TRI-STATE LOGIC DEVICES</vt:lpstr>
      <vt:lpstr>Dispositivos de 3 estados: TRI-STATE LOGIC DEVICES</vt:lpstr>
      <vt:lpstr>LEY DE MOORE</vt:lpstr>
      <vt:lpstr>Ley de Moore</vt:lpstr>
      <vt:lpstr>Medidas preventivas para evitar daños de circuitos integrados</vt:lpstr>
      <vt:lpstr>Medidas preventivas para evitar daños de circuitos integrados</vt:lpstr>
      <vt:lpstr>Gracias ..   Espero y esta información te sea de utilidad, y puedas sacarle el  mejor  provechó.   </vt:lpstr>
      <vt:lpstr>Gracias</vt:lpstr>
    </vt:vector>
  </TitlesOfParts>
  <Company>Velociraptor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Familias Lógicas</dc:title>
  <dc:creator>juan francisco gaspar chiquito</dc:creator>
  <cp:lastModifiedBy>Carlos Pastrana</cp:lastModifiedBy>
  <cp:revision>225</cp:revision>
  <dcterms:created xsi:type="dcterms:W3CDTF">2014-07-20T19:29:49Z</dcterms:created>
  <dcterms:modified xsi:type="dcterms:W3CDTF">2017-03-08T19:12:43Z</dcterms:modified>
  <cp:contentStatus/>
</cp:coreProperties>
</file>